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73" r:id="rId5"/>
    <p:sldId id="259" r:id="rId6"/>
    <p:sldId id="264" r:id="rId7"/>
    <p:sldId id="268" r:id="rId8"/>
    <p:sldId id="277" r:id="rId9"/>
    <p:sldId id="278" r:id="rId10"/>
    <p:sldId id="279" r:id="rId11"/>
    <p:sldId id="260" r:id="rId12"/>
    <p:sldId id="261" r:id="rId13"/>
    <p:sldId id="262" r:id="rId14"/>
    <p:sldId id="263" r:id="rId15"/>
    <p:sldId id="267" r:id="rId16"/>
    <p:sldId id="276" r:id="rId17"/>
    <p:sldId id="266" r:id="rId18"/>
    <p:sldId id="265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87AC7-9295-440C-B743-4CCEF40F8CF4}" type="datetimeFigureOut">
              <a:rPr lang="fr-FR" smtClean="0"/>
              <a:t>28/05/2021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B780B-3A26-43F0-93A0-CCD94CC3B9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5168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51FEAD-C409-4396-8190-796D5727EB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6350" y="1752943"/>
            <a:ext cx="8835731" cy="2098226"/>
          </a:xfrm>
        </p:spPr>
        <p:txBody>
          <a:bodyPr/>
          <a:lstStyle/>
          <a:p>
            <a:r>
              <a:rPr lang="fr-FR" sz="4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Sujet 290 </a:t>
            </a:r>
            <a:r>
              <a:rPr lang="fr-FR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:Origine et propagation des ondes sismiques</a:t>
            </a:r>
            <a:br>
              <a:rPr lang="fr-FR" sz="4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fr-FR" sz="4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cycle 4</a:t>
            </a:r>
            <a:endParaRPr lang="fr-FR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63FB714-8A39-4F37-98F6-A0498AACD5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0163" y="4373530"/>
            <a:ext cx="6831673" cy="1086237"/>
          </a:xfrm>
        </p:spPr>
        <p:txBody>
          <a:bodyPr/>
          <a:lstStyle/>
          <a:p>
            <a:r>
              <a:rPr lang="fr-FR" dirty="0"/>
              <a:t>Gwendoline LOBJEOIS</a:t>
            </a:r>
          </a:p>
          <a:p>
            <a:r>
              <a:rPr lang="fr-FR" dirty="0"/>
              <a:t>Académie de Caen-Normandie</a:t>
            </a:r>
          </a:p>
        </p:txBody>
      </p:sp>
    </p:spTree>
    <p:extLst>
      <p:ext uri="{BB962C8B-B14F-4D97-AF65-F5344CB8AC3E}">
        <p14:creationId xmlns:p14="http://schemas.microsoft.com/office/powerpoint/2010/main" val="4051443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6660B4-457F-4B6E-83F4-FA1BB97F9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Bilan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0FD2B2-2848-474E-9F02-5C989850C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970287"/>
            <a:ext cx="10169371" cy="3581400"/>
          </a:xfrm>
        </p:spPr>
        <p:txBody>
          <a:bodyPr>
            <a:normAutofit/>
          </a:bodyPr>
          <a:lstStyle/>
          <a:p>
            <a:pPr algn="just"/>
            <a:r>
              <a:rPr lang="fr-FR" dirty="0">
                <a:solidFill>
                  <a:srgbClr val="3333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Les plaques dites tectoniques constitue l’enveloppe rigide de la Terre. A la frontière entre ces plaques se trouvent des </a:t>
            </a:r>
            <a:r>
              <a:rPr lang="fr-FR" b="1" dirty="0">
                <a:solidFill>
                  <a:srgbClr val="3333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failles. </a:t>
            </a:r>
            <a:r>
              <a:rPr lang="fr-FR" b="0" dirty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algn="just"/>
            <a:r>
              <a:rPr lang="fr-FR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De part et d’autres de ces failles, les blocs de roche ne glissent pas toujours facilement les uns par rapport aux autres. Parfois ils restent « bloqués ». Ils se déforment alors, accumulent de </a:t>
            </a:r>
            <a:r>
              <a:rPr lang="fr-FR" b="1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l’énergie</a:t>
            </a:r>
            <a:r>
              <a:rPr lang="fr-FR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, jusqu’à ce que celle-ci soit tellement importante qu’ils glissent soudainement, faisant vibrer la croûte terrestre : c’est le </a:t>
            </a:r>
            <a:r>
              <a:rPr lang="fr-FR" b="1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séisme</a:t>
            </a:r>
            <a:r>
              <a:rPr lang="fr-FR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 ! </a:t>
            </a:r>
          </a:p>
          <a:p>
            <a:pPr algn="just"/>
            <a:r>
              <a:rPr lang="fr-FR" b="0" dirty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C’est au niveau du foyer, en profondeur, que prennent naissance les vibrations ou </a:t>
            </a:r>
            <a:r>
              <a:rPr lang="fr-FR" b="1" dirty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ondes sismiques</a:t>
            </a:r>
            <a:r>
              <a:rPr lang="fr-FR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/>
            <a:r>
              <a:rPr lang="fr-FR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Elles se propagent dans toutes les directions et sont responsables des </a:t>
            </a:r>
            <a:r>
              <a:rPr lang="fr-FR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dégâts</a:t>
            </a:r>
            <a:r>
              <a:rPr lang="fr-FR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observés à la surface.</a:t>
            </a:r>
          </a:p>
          <a:p>
            <a:pPr algn="l"/>
            <a:endParaRPr lang="fr-FR" b="0" i="0" dirty="0">
              <a:solidFill>
                <a:srgbClr val="333333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761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4CFA65-CD13-4C39-BC27-BAC05CD7B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767" y="346229"/>
            <a:ext cx="11026065" cy="1825471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dirty="0">
                <a:solidFill>
                  <a:srgbClr val="FF0000"/>
                </a:solidFill>
              </a:rPr>
              <a:t>II- Propagation des ondes sismiques</a:t>
            </a:r>
            <a:br>
              <a:rPr lang="fr-FR" sz="3600" dirty="0">
                <a:solidFill>
                  <a:srgbClr val="FF0000"/>
                </a:solidFill>
              </a:rPr>
            </a:br>
            <a:br>
              <a:rPr lang="fr-FR" sz="3600" dirty="0">
                <a:solidFill>
                  <a:srgbClr val="FF0000"/>
                </a:solidFill>
              </a:rPr>
            </a:br>
            <a:r>
              <a:rPr lang="fr-FR" sz="3600" dirty="0">
                <a:solidFill>
                  <a:srgbClr val="FF0000"/>
                </a:solidFill>
              </a:rPr>
              <a:t>Séance 1 : </a:t>
            </a:r>
            <a:r>
              <a:rPr lang="fr-FR" sz="3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calcul de la vitesse de propagation des ondes sismiques dans différents matériaux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9C5EC2-256F-4F75-AC4D-6219F67A0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581" y="2597828"/>
            <a:ext cx="10382435" cy="3847360"/>
          </a:xfrm>
        </p:spPr>
        <p:txBody>
          <a:bodyPr>
            <a:normAutofit/>
          </a:bodyPr>
          <a:lstStyle/>
          <a:p>
            <a:pPr algn="just"/>
            <a:r>
              <a:rPr lang="fr-F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Objectif de connaissance </a:t>
            </a:r>
            <a:r>
              <a:rPr lang="fr-F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: Les ondes sismiques se propagent à des vitesses différentes selon la nature de la roche.</a:t>
            </a:r>
          </a:p>
          <a:p>
            <a:pPr algn="just"/>
            <a:endParaRPr lang="fr-FR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fr-F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Compétence et capacité associé : </a:t>
            </a:r>
            <a:r>
              <a:rPr lang="fr-F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Utiliser des outils numériques - Utiliser le logiciels AUDACITY pour calculer la vitesse de propagation des ondes sismiques</a:t>
            </a:r>
          </a:p>
          <a:p>
            <a:pPr algn="just"/>
            <a:endParaRPr lang="fr-FR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fr-F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Objectif de production: </a:t>
            </a:r>
            <a:r>
              <a:rPr lang="fr-F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Organiser sous forme de tableau les éléments collectés lors de la manipulation, afin de pour calculer la vitesse de propagation des ondes sismiques dans différents matériaux</a:t>
            </a:r>
          </a:p>
        </p:txBody>
      </p:sp>
    </p:spTree>
    <p:extLst>
      <p:ext uri="{BB962C8B-B14F-4D97-AF65-F5344CB8AC3E}">
        <p14:creationId xmlns:p14="http://schemas.microsoft.com/office/powerpoint/2010/main" val="2829275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072CFF-5A7D-45A1-AE0C-BA000A2A9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Accroche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87C759D-C77B-43A7-A8AF-932C8615BB5F}"/>
              </a:ext>
            </a:extLst>
          </p:cNvPr>
          <p:cNvSpPr txBox="1"/>
          <p:nvPr/>
        </p:nvSpPr>
        <p:spPr>
          <a:xfrm>
            <a:off x="8381999" y="1514475"/>
            <a:ext cx="35147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Condé sur Noireau 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: heure d’enregistrement des ondes sismiques 14h20 seconde</a:t>
            </a:r>
          </a:p>
          <a:p>
            <a:endParaRPr lang="fr-F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La barre-en-Ouche 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: heure d’enregistrement des ondes 14h15</a:t>
            </a:r>
          </a:p>
          <a:p>
            <a:endParaRPr lang="fr-F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Heure de propagation des ondes à l’épicentre : 14h10</a:t>
            </a:r>
          </a:p>
          <a:p>
            <a:endParaRPr lang="fr-F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Distance égale entre les sismographes placés à Condé sur Noireau et à la barre-en-Ouche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A5F431A-3AC7-4416-89DC-01B5D20BD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02117"/>
            <a:ext cx="6879429" cy="448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39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443023-DD3B-421F-A185-7B5F295D6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Problématique + Consigne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CD7E04-BD28-415B-A46E-DE1B452A1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 quoi dépend la vitesse de propagation des ondes sismiques ?</a:t>
            </a:r>
          </a:p>
          <a:p>
            <a:endParaRPr lang="fr-FR" sz="24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Hypothèses</a:t>
            </a:r>
            <a:r>
              <a:rPr lang="fr-F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:</a:t>
            </a:r>
          </a:p>
          <a:p>
            <a:pPr marL="0" indent="0">
              <a:buNone/>
            </a:pPr>
            <a:r>
              <a:rPr lang="fr-F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« les ondes sismiques travers des roches différentes »</a:t>
            </a:r>
          </a:p>
          <a:p>
            <a:pPr marL="0" indent="0">
              <a:buNone/>
            </a:pPr>
            <a:r>
              <a:rPr lang="fr-F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« Il y a plus  d’o.s. qui se propagent vers la barre-en-Ouche » </a:t>
            </a:r>
            <a:r>
              <a:rPr lang="fr-FR" sz="24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Logiciel SISMOLOG</a:t>
            </a:r>
            <a:endParaRPr lang="fr-FR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fr-FR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367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ACB54E-7B65-40E9-809E-A7FEDCC8C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2038" y="488271"/>
            <a:ext cx="4719962" cy="3581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4400" dirty="0"/>
              <a:t>Matériels</a:t>
            </a:r>
          </a:p>
          <a:p>
            <a:pPr marL="0" indent="0">
              <a:buNone/>
            </a:pPr>
            <a:endParaRPr lang="fr-FR" sz="4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Ordinateur : Logiciel AUDACITY, </a:t>
            </a:r>
          </a:p>
          <a:p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capteurs piézométriques, </a:t>
            </a:r>
          </a:p>
          <a:p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barres de calcaire et de basalte, </a:t>
            </a:r>
          </a:p>
          <a:p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marteau. </a:t>
            </a:r>
          </a:p>
          <a:p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Fiche technique : utilisation d'AUDACITY.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DCDF66D-7D45-419B-837D-C38EF9BA4E21}"/>
              </a:ext>
            </a:extLst>
          </p:cNvPr>
          <p:cNvSpPr txBox="1"/>
          <p:nvPr/>
        </p:nvSpPr>
        <p:spPr>
          <a:xfrm>
            <a:off x="825623" y="310718"/>
            <a:ext cx="617885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Documents d’aides </a:t>
            </a:r>
          </a:p>
          <a:p>
            <a:endParaRPr lang="fr-FR" sz="4400" b="1" i="0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FR" b="1" i="0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Calculer la vitesse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: </a:t>
            </a:r>
            <a:r>
              <a:rPr lang="fr-FR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V (km.s-1) = D (km) ÷ T (s)</a:t>
            </a:r>
          </a:p>
          <a:p>
            <a:endParaRPr lang="fr-F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D: distance entre les 2 capteurs </a:t>
            </a:r>
            <a:r>
              <a:rPr lang="fr-FR" b="0" i="0" dirty="0" err="1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piezo</a:t>
            </a:r>
            <a:r>
              <a:rPr lang="fr-FR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posés sur la barre de roche</a:t>
            </a:r>
          </a:p>
          <a:p>
            <a:r>
              <a:rPr lang="fr-FR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D = 0,50 m</a:t>
            </a:r>
          </a:p>
          <a:p>
            <a:r>
              <a:rPr lang="fr-FR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D = 0,50× 10-3 km (puisque 1 m ≡ 10-3 km)</a:t>
            </a:r>
          </a:p>
          <a:p>
            <a:endParaRPr lang="fr-F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T: durée mise par les ondes pour parcourir la distance D</a:t>
            </a:r>
          </a:p>
          <a:p>
            <a:endParaRPr lang="fr-FR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CBFD58C-CDDB-4D5D-B269-8EFA21295CB4}"/>
              </a:ext>
            </a:extLst>
          </p:cNvPr>
          <p:cNvCxnSpPr>
            <a:cxnSpLocks/>
          </p:cNvCxnSpPr>
          <p:nvPr/>
        </p:nvCxnSpPr>
        <p:spPr>
          <a:xfrm>
            <a:off x="7182035" y="71021"/>
            <a:ext cx="0" cy="514017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15A9C326-2A10-4677-BCD3-9CF083507E96}"/>
              </a:ext>
            </a:extLst>
          </p:cNvPr>
          <p:cNvSpPr/>
          <p:nvPr/>
        </p:nvSpPr>
        <p:spPr>
          <a:xfrm>
            <a:off x="825623" y="5450889"/>
            <a:ext cx="11176985" cy="10963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Consigne</a:t>
            </a:r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: Organiser dans un tableau les données récoltées grâce à la manipulation, pour calculer la vitesse de propagation des ondes sismiques dans du basalte et dans du calcaire.</a:t>
            </a:r>
          </a:p>
        </p:txBody>
      </p:sp>
    </p:spTree>
    <p:extLst>
      <p:ext uri="{BB962C8B-B14F-4D97-AF65-F5344CB8AC3E}">
        <p14:creationId xmlns:p14="http://schemas.microsoft.com/office/powerpoint/2010/main" val="168085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F9D7A5-964C-4B14-9BC5-39A77F3A3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Manipulation</a:t>
            </a:r>
          </a:p>
        </p:txBody>
      </p:sp>
      <p:pic>
        <p:nvPicPr>
          <p:cNvPr id="1026" name="Picture 2" descr="Aucune description disponible.">
            <a:extLst>
              <a:ext uri="{FF2B5EF4-FFF2-40B4-BE49-F238E27FC236}">
                <a16:creationId xmlns:a16="http://schemas.microsoft.com/office/drawing/2014/main" id="{FD087548-A693-4274-B16A-F1D521A219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9701"/>
          <a:stretch/>
        </p:blipFill>
        <p:spPr bwMode="auto">
          <a:xfrm rot="5400000">
            <a:off x="4794025" y="-1072789"/>
            <a:ext cx="2352585" cy="900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967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1968BE6-736F-46F7-BA75-259B9929E8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0833" y="228601"/>
            <a:ext cx="7988298" cy="5638800"/>
          </a:xfrm>
        </p:spPr>
      </p:pic>
    </p:spTree>
    <p:extLst>
      <p:ext uri="{BB962C8B-B14F-4D97-AF65-F5344CB8AC3E}">
        <p14:creationId xmlns:p14="http://schemas.microsoft.com/office/powerpoint/2010/main" val="1824341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D3A46A-6D86-4397-9C6A-84DB4E494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 attendu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F7883E-5D1A-4DEE-B542-544857295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1448" y="1802167"/>
            <a:ext cx="9481351" cy="444771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fr-FR" b="1" i="0" dirty="0"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l">
              <a:buNone/>
            </a:pPr>
            <a:endParaRPr lang="fr-FR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l">
              <a:buNone/>
            </a:pPr>
            <a:endParaRPr lang="fr-FR" b="1" i="0" dirty="0"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l">
              <a:buNone/>
            </a:pPr>
            <a:endParaRPr lang="fr-FR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l">
              <a:buNone/>
            </a:pPr>
            <a:endParaRPr lang="fr-FR" b="1" i="0" dirty="0"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l">
              <a:buNone/>
            </a:pPr>
            <a:endParaRPr lang="fr-FR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l">
              <a:buNone/>
            </a:pPr>
            <a:endParaRPr lang="fr-FR" b="1" i="0" dirty="0"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l">
              <a:buNone/>
            </a:pPr>
            <a:r>
              <a:rPr lang="fr-FR" b="1" i="0" dirty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Les ondes se déplacent plus rapidement dans le calcaire que dans le Basalte.</a:t>
            </a:r>
            <a:endParaRPr lang="fr-FR" b="0" i="0" dirty="0"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87756FCD-1479-4EBE-BBFA-097CFCC664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462529"/>
              </p:ext>
            </p:extLst>
          </p:nvPr>
        </p:nvGraphicFramePr>
        <p:xfrm>
          <a:off x="1600448" y="2022448"/>
          <a:ext cx="8127999" cy="1789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9426819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0398600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004312610"/>
                    </a:ext>
                  </a:extLst>
                </a:gridCol>
              </a:tblGrid>
              <a:tr h="40779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Basalte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Calcaire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4728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T1-T2 = </a:t>
                      </a:r>
                      <a:r>
                        <a:rPr lang="fr-FR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Durée </a:t>
                      </a:r>
                      <a:r>
                        <a:rPr lang="el-GR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Δ</a:t>
                      </a:r>
                      <a:r>
                        <a:rPr lang="fr-FR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 (en seconde)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0,31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0,20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046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Distance (en km)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0,50x10^-3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0,50x10^-3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180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Vitesse (km/s)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1,6km/s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2,5km/s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6700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0468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0D2E0F-D614-42D5-807B-98A78EAD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Bilan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A16EB6-D4C5-474E-8A51-DB16BDB2C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3200" b="0" i="0" dirty="0">
                <a:solidFill>
                  <a:srgbClr val="11111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La vitesse de propagation de toute les ondes sismiques dépend de la nature</a:t>
            </a:r>
            <a:r>
              <a:rPr lang="fr-FR" sz="3200" b="1" i="0" dirty="0">
                <a:solidFill>
                  <a:srgbClr val="11111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des roches traversées</a:t>
            </a:r>
            <a:r>
              <a:rPr lang="fr-FR" sz="3200" b="0" i="0" dirty="0">
                <a:solidFill>
                  <a:srgbClr val="11111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. </a:t>
            </a:r>
          </a:p>
          <a:p>
            <a:pPr marL="0" indent="0" algn="just">
              <a:buNone/>
            </a:pPr>
            <a:r>
              <a:rPr lang="fr-FR" sz="3200" b="0" i="0" dirty="0">
                <a:solidFill>
                  <a:srgbClr val="11111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Par exemple: les ondes sismiques </a:t>
            </a:r>
            <a:r>
              <a:rPr lang="fr-FR" sz="3200" b="1" i="0" dirty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se déplacent plus rapidement dans le calcaire que dans le Basalte.</a:t>
            </a:r>
            <a:endParaRPr lang="fr-FR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423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87706E-8095-4890-B7E8-9E1D0B7F7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7DCEBD-B803-43D7-A093-F4F499678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5978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019123-67CC-421A-8F80-7A0665CD2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Point scientifique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CC7A48-066F-4B97-8711-C594C716B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286000"/>
            <a:ext cx="9894163" cy="3581400"/>
          </a:xfrm>
        </p:spPr>
        <p:txBody>
          <a:bodyPr/>
          <a:lstStyle/>
          <a:p>
            <a:r>
              <a:rPr lang="fr-FR" dirty="0"/>
              <a:t>Sismologie</a:t>
            </a:r>
          </a:p>
          <a:p>
            <a:r>
              <a:rPr lang="fr-FR" dirty="0"/>
              <a:t>Séisme</a:t>
            </a:r>
          </a:p>
          <a:p>
            <a:r>
              <a:rPr lang="fr-FR" dirty="0"/>
              <a:t>Sismographe, sismogramme (ondes de volume (P &amp; S) et de surface (Love &amp; Rayleigh) </a:t>
            </a:r>
          </a:p>
          <a:p>
            <a:r>
              <a:rPr lang="fr-FR" dirty="0"/>
              <a:t>Sismique (réflexion et réfraction)</a:t>
            </a:r>
          </a:p>
          <a:p>
            <a:r>
              <a:rPr lang="fr-FR" dirty="0"/>
              <a:t>Evénement qui marque la conscience des gens (effet dévastateur)</a:t>
            </a:r>
          </a:p>
        </p:txBody>
      </p:sp>
    </p:spTree>
    <p:extLst>
      <p:ext uri="{BB962C8B-B14F-4D97-AF65-F5344CB8AC3E}">
        <p14:creationId xmlns:p14="http://schemas.microsoft.com/office/powerpoint/2010/main" val="1762539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8BC996-E59B-4D8B-A8AE-85AB0118E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8">
            <a:extLst>
              <a:ext uri="{FF2B5EF4-FFF2-40B4-BE49-F238E27FC236}">
                <a16:creationId xmlns:a16="http://schemas.microsoft.com/office/drawing/2014/main" id="{7AEA88E3-C11D-48CC-9102-95DDC7B46E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1005" y="2286000"/>
            <a:ext cx="5042389" cy="3581400"/>
          </a:xfrm>
        </p:spPr>
      </p:pic>
    </p:spTree>
    <p:extLst>
      <p:ext uri="{BB962C8B-B14F-4D97-AF65-F5344CB8AC3E}">
        <p14:creationId xmlns:p14="http://schemas.microsoft.com/office/powerpoint/2010/main" val="998070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A117CA-DF57-4A52-A500-F718761BE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Place dans le BO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194F0-A06A-4AED-AFB4-AFEF48E99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482571"/>
            <a:ext cx="10284781" cy="4689629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Thème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: La planète Terre, l’environnement et l’action humaine</a:t>
            </a:r>
          </a:p>
          <a:p>
            <a:r>
              <a:rPr lang="fr-F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Partie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: Quelques phénomènes géologiques</a:t>
            </a:r>
          </a:p>
          <a:p>
            <a:r>
              <a:rPr lang="fr-F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Chapitre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: Origine et propagation des ondes sismiques</a:t>
            </a:r>
          </a:p>
          <a:p>
            <a:endParaRPr lang="fr-F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fr-FR" sz="4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Prérequis</a:t>
            </a:r>
          </a:p>
          <a:p>
            <a:r>
              <a:rPr lang="fr-FR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Cycle 3 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: l’élève </a:t>
            </a:r>
            <a:r>
              <a:rPr lang="fr-F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caractérise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fr-F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décrit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les manifestations de l’activité interne de la Terre : </a:t>
            </a:r>
            <a:r>
              <a:rPr lang="fr-F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séismes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et éruptions volcaniques. Il les met en relation avec l’évolution d’un paysage. </a:t>
            </a:r>
          </a:p>
          <a:p>
            <a:r>
              <a:rPr lang="fr-F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Il n’explique pas les mécanismes à l’origine 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des séismes et des éruptions volcaniques. Il ne les replace pas dans un contexte géodynamique global</a:t>
            </a:r>
            <a:endParaRPr lang="fr-FR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Sensibilisation en fonction de sa localisation géographique, à des mesures de prévention (ex : en Martinique suite au tremblement terre de 2007)</a:t>
            </a:r>
          </a:p>
          <a:p>
            <a:r>
              <a:rPr lang="fr-FR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Séance précédente </a:t>
            </a:r>
            <a:r>
              <a:rPr lang="fr-F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Relation entre les mouvements des plaques de lithosphère sur l’asthénosphère, avec séismes</a:t>
            </a:r>
          </a:p>
          <a:p>
            <a:endParaRPr lang="fr-F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4379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E2E0D9-B078-4A0D-BD35-A606944A7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97085F-9547-4F8C-8ECF-2E656924F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Mettre en relation les mouvements des plaques de lithosphère sur l’asthénosphère, également solide mais moins rigide avec </a:t>
            </a:r>
            <a:r>
              <a:rPr lang="fr-F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séismes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et éruptions volcaniques ; </a:t>
            </a:r>
          </a:p>
          <a:p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Associer </a:t>
            </a:r>
            <a:r>
              <a:rPr lang="fr-F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faille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r-F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séisme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et mouvements de blocs rocheux et expliquer qu’ils témoignent de l’accumulation de tensions liées au mouvement des plaques lithosphériques ;</a:t>
            </a:r>
          </a:p>
          <a:p>
            <a:endParaRPr lang="fr-F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F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D8D41B9-8032-44A8-A681-75D8672DC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129" y="3703382"/>
            <a:ext cx="5509737" cy="28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503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81BF40-46DF-4DD8-82D8-BD9F62D19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2937EE-7BAB-4095-BE6C-0A223C246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51247"/>
            <a:ext cx="9601200" cy="4216153"/>
          </a:xfrm>
        </p:spPr>
        <p:txBody>
          <a:bodyPr>
            <a:normAutofit/>
          </a:bodyPr>
          <a:lstStyle/>
          <a:p>
            <a:r>
              <a:rPr lang="fr-FR" sz="2600" dirty="0">
                <a:solidFill>
                  <a:srgbClr val="FF0000"/>
                </a:solidFill>
              </a:rPr>
              <a:t>Chapitre : </a:t>
            </a:r>
            <a:r>
              <a:rPr lang="fr-FR" sz="2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Origine et propagation des ondes sismiques</a:t>
            </a:r>
          </a:p>
          <a:p>
            <a:endParaRPr lang="fr-FR" dirty="0"/>
          </a:p>
          <a:p>
            <a:r>
              <a:rPr lang="fr-F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I- Origine des ondes sismiques</a:t>
            </a:r>
          </a:p>
          <a:p>
            <a:pPr marL="0" indent="0">
              <a:buNone/>
            </a:pPr>
            <a:r>
              <a:rPr lang="fr-FR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Séance 1 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: Relation entre les mouvements des plaques de lithosphère sur l’asthénosphère, avec </a:t>
            </a:r>
            <a:r>
              <a:rPr lang="fr-F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séismes.</a:t>
            </a:r>
            <a:endParaRPr lang="fr-F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fr-F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II- Propagation des ondes sismiques</a:t>
            </a:r>
          </a:p>
          <a:p>
            <a:pPr marL="0" indent="0">
              <a:buNone/>
            </a:pPr>
            <a:r>
              <a:rPr lang="fr-FR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Séance 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: Calcul de la vitesse de propagation des ondes dans différents matériaux</a:t>
            </a:r>
          </a:p>
          <a:p>
            <a:endParaRPr lang="fr-F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0191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09127C-00E6-4F48-AEC2-03290DEAA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47650"/>
            <a:ext cx="9601200" cy="1485900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I- Origine des ondes sismiques</a:t>
            </a:r>
            <a:br>
              <a:rPr lang="fr-FR" sz="32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fr-FR" sz="32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sz="3200" u="sng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Séance 1 </a:t>
            </a:r>
            <a:r>
              <a:rPr lang="fr-FR" sz="32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Relation entre les mouvements des plaques de lithosphère sur l’asthénosphère, avec </a:t>
            </a:r>
            <a:r>
              <a:rPr lang="fr-FR" sz="32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séismes.</a:t>
            </a:r>
            <a:endParaRPr lang="fr-FR" sz="32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ACB54E-7B65-40E9-809E-A7FEDCC8C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721006"/>
            <a:ext cx="9601200" cy="3581400"/>
          </a:xfrm>
        </p:spPr>
        <p:txBody>
          <a:bodyPr/>
          <a:lstStyle/>
          <a:p>
            <a:r>
              <a:rPr lang="fr-F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Objectif de connaissance 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: Les mouvements des plaques lithosphériques sont à l’origine des séismes</a:t>
            </a:r>
          </a:p>
          <a:p>
            <a:r>
              <a:rPr lang="fr-F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Compétence et capacité associé : 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Pratiquer des démarches scientifiques </a:t>
            </a:r>
          </a:p>
          <a:p>
            <a:pPr marL="0" indent="0">
              <a:buNone/>
            </a:pP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- Formuler une question. </a:t>
            </a:r>
          </a:p>
          <a:p>
            <a:pPr marL="0" indent="0">
              <a:buNone/>
            </a:pP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- Proposer une ou des hypothèses pour résoudre un problème. </a:t>
            </a:r>
          </a:p>
          <a:p>
            <a:pPr marL="0" indent="0">
              <a:buNone/>
            </a:pP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- Interpréter des résultats et en tirer des conclusions. </a:t>
            </a:r>
            <a:endParaRPr lang="fr-FR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fr-F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8291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1799B6-BD37-4229-8710-E77119208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Accroche</a:t>
            </a:r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2C22CB8C-FBA3-44D5-870E-288614F1FA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5694" y="4303930"/>
            <a:ext cx="7166586" cy="2427590"/>
          </a:xfrm>
        </p:spPr>
      </p:pic>
      <p:pic>
        <p:nvPicPr>
          <p:cNvPr id="5" name="Picture 2" descr="Afficher l’image source">
            <a:extLst>
              <a:ext uri="{FF2B5EF4-FFF2-40B4-BE49-F238E27FC236}">
                <a16:creationId xmlns:a16="http://schemas.microsoft.com/office/drawing/2014/main" id="{9CB681D9-0A5F-4967-921D-5366DE957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1543050"/>
            <a:ext cx="39043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B422DA0-2F0B-4853-A86C-E70857EFCBE7}"/>
              </a:ext>
            </a:extLst>
          </p:cNvPr>
          <p:cNvSpPr txBox="1"/>
          <p:nvPr/>
        </p:nvSpPr>
        <p:spPr>
          <a:xfrm>
            <a:off x="5391150" y="1710035"/>
            <a:ext cx="66051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Dégât causé par un séisme en Martinique en 2007.</a:t>
            </a:r>
          </a:p>
          <a:p>
            <a:endParaRPr lang="fr-FR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Expliquez comment un séisme peut produire ces dégâts </a:t>
            </a:r>
            <a:r>
              <a:rPr lang="fr-F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3234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9C80C2-C8AF-4379-8913-4D281BB59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Problématique, Consigne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64BD23-A04B-4B52-8104-F8DC46833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Quels est l’origine d’un séisme ?</a:t>
            </a:r>
          </a:p>
          <a:p>
            <a:endParaRPr lang="fr-FR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fr-FR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Consigne</a:t>
            </a:r>
            <a:r>
              <a:rPr lang="fr-F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: Redirez un texte pour expliquer l’origine d’un séisme, à partir des documents et de la vidéo.</a:t>
            </a:r>
          </a:p>
        </p:txBody>
      </p:sp>
    </p:spTree>
    <p:extLst>
      <p:ext uri="{BB962C8B-B14F-4D97-AF65-F5344CB8AC3E}">
        <p14:creationId xmlns:p14="http://schemas.microsoft.com/office/powerpoint/2010/main" val="704666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E6995B-5DBD-4574-9959-AEB918AAA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Documents</a:t>
            </a:r>
          </a:p>
        </p:txBody>
      </p:sp>
      <p:pic>
        <p:nvPicPr>
          <p:cNvPr id="2052" name="Picture 4" descr="Afficher l’image source">
            <a:extLst>
              <a:ext uri="{FF2B5EF4-FFF2-40B4-BE49-F238E27FC236}">
                <a16:creationId xmlns:a16="http://schemas.microsoft.com/office/drawing/2014/main" id="{6644EF0B-3DC9-45C3-B4FE-3CA32EF089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78"/>
          <a:stretch/>
        </p:blipFill>
        <p:spPr bwMode="auto">
          <a:xfrm>
            <a:off x="1566907" y="1444808"/>
            <a:ext cx="3781425" cy="210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fficher l’image source">
            <a:extLst>
              <a:ext uri="{FF2B5EF4-FFF2-40B4-BE49-F238E27FC236}">
                <a16:creationId xmlns:a16="http://schemas.microsoft.com/office/drawing/2014/main" id="{60EB0A0F-70A9-4953-B75D-7CE3F4A11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708" y="1444808"/>
            <a:ext cx="476250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BD87DD2-2F3A-43D2-8437-35C5354F5248}"/>
              </a:ext>
            </a:extLst>
          </p:cNvPr>
          <p:cNvSpPr txBox="1"/>
          <p:nvPr/>
        </p:nvSpPr>
        <p:spPr>
          <a:xfrm>
            <a:off x="6391922" y="5247775"/>
            <a:ext cx="5601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4) Vidéo : mouvement plaque lithosphérique; augmentation des contraintes ; rupture; failles; tremblement de terre, dégâts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5C74022-B35E-4DC1-B7F8-30657E0763DA}"/>
              </a:ext>
            </a:extLst>
          </p:cNvPr>
          <p:cNvSpPr txBox="1"/>
          <p:nvPr/>
        </p:nvSpPr>
        <p:spPr>
          <a:xfrm>
            <a:off x="1593556" y="3598457"/>
            <a:ext cx="3781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1) Faille en Nouvelle-Zélande apparue après un séisme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E6B48AC-098C-44B9-9CFD-5FC4A8F281B1}"/>
              </a:ext>
            </a:extLst>
          </p:cNvPr>
          <p:cNvSpPr txBox="1"/>
          <p:nvPr/>
        </p:nvSpPr>
        <p:spPr>
          <a:xfrm>
            <a:off x="6229904" y="4216893"/>
            <a:ext cx="576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2) Coupe du globe terrestre faisant apparaitre les plaques lithosphérique se déplaçant sur l’asthénosphère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26C4406-5637-4019-9BE5-33B2694D2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2705" y="4191332"/>
            <a:ext cx="4339392" cy="257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849884"/>
      </p:ext>
    </p:extLst>
  </p:cSld>
  <p:clrMapOvr>
    <a:masterClrMapping/>
  </p:clrMapOvr>
</p:sld>
</file>

<file path=ppt/theme/theme1.xml><?xml version="1.0" encoding="utf-8"?>
<a:theme xmlns:a="http://schemas.openxmlformats.org/drawingml/2006/main" name="Cadrage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TM10001105[[fn=Cadrage]]</Template>
  <TotalTime>221</TotalTime>
  <Words>958</Words>
  <Application>Microsoft Office PowerPoint</Application>
  <PresentationFormat>Grand écran</PresentationFormat>
  <Paragraphs>115</Paragraphs>
  <Slides>20</Slides>
  <Notes>0</Notes>
  <HiddenSlides>2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Franklin Gothic Book</vt:lpstr>
      <vt:lpstr>Cadrage</vt:lpstr>
      <vt:lpstr>Sujet 290 :Origine et propagation des ondes sismiques  cycle 4</vt:lpstr>
      <vt:lpstr>Point scientifique</vt:lpstr>
      <vt:lpstr>Place dans le BO</vt:lpstr>
      <vt:lpstr>Présentation PowerPoint</vt:lpstr>
      <vt:lpstr>Plan</vt:lpstr>
      <vt:lpstr>I- Origine des ondes sismiques  Séance 1 : Relation entre les mouvements des plaques de lithosphère sur l’asthénosphère, avec séismes.</vt:lpstr>
      <vt:lpstr>Accroche</vt:lpstr>
      <vt:lpstr>Problématique, Consigne</vt:lpstr>
      <vt:lpstr>Documents</vt:lpstr>
      <vt:lpstr>Bilan</vt:lpstr>
      <vt:lpstr>II- Propagation des ondes sismiques  Séance 1 : calcul de la vitesse de propagation des ondes sismiques dans différents matériaux</vt:lpstr>
      <vt:lpstr>Accroche</vt:lpstr>
      <vt:lpstr>Problématique + Consigne</vt:lpstr>
      <vt:lpstr>Présentation PowerPoint</vt:lpstr>
      <vt:lpstr>Manipulation</vt:lpstr>
      <vt:lpstr>Présentation PowerPoint</vt:lpstr>
      <vt:lpstr>Résultat attendu</vt:lpstr>
      <vt:lpstr>Bilan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Sujet 290 :Origine et propagation des ondes sismiques  cycle 4</dc:title>
  <dc:creator>gwendoline lobjeois</dc:creator>
  <cp:lastModifiedBy>gwendoline lobjeois</cp:lastModifiedBy>
  <cp:revision>22</cp:revision>
  <dcterms:created xsi:type="dcterms:W3CDTF">2021-05-28T11:15:53Z</dcterms:created>
  <dcterms:modified xsi:type="dcterms:W3CDTF">2021-05-28T14:57:45Z</dcterms:modified>
</cp:coreProperties>
</file>