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0" r:id="rId6"/>
    <p:sldId id="275" r:id="rId7"/>
    <p:sldId id="291" r:id="rId8"/>
    <p:sldId id="289" r:id="rId9"/>
    <p:sldId id="281" r:id="rId10"/>
    <p:sldId id="287" r:id="rId11"/>
    <p:sldId id="290" r:id="rId12"/>
    <p:sldId id="268" r:id="rId13"/>
    <p:sldId id="288" r:id="rId14"/>
    <p:sldId id="284" r:id="rId15"/>
    <p:sldId id="285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D15D91"/>
    <a:srgbClr val="B4506D"/>
    <a:srgbClr val="7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AD0CA-03AD-4F44-9E2C-6AF75764CA07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36B2D7DE-4EB1-4712-9327-D9F12C4FF2BE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Thème </a:t>
          </a:r>
          <a:r>
            <a:rPr lang="fr-FR" dirty="0">
              <a:solidFill>
                <a:schemeClr val="bg1"/>
              </a:solidFill>
            </a:rPr>
            <a:t>: La Terre, la vie et l’organisation du vivant</a:t>
          </a:r>
        </a:p>
      </dgm:t>
    </dgm:pt>
    <dgm:pt modelId="{EE36D1BB-E5E3-4C2D-A946-3769A95B9177}" type="parTrans" cxnId="{7DAB222F-DC4A-4ABA-9F9D-7DC79BFDC514}">
      <dgm:prSet/>
      <dgm:spPr/>
      <dgm:t>
        <a:bodyPr/>
        <a:lstStyle/>
        <a:p>
          <a:endParaRPr lang="fr-FR"/>
        </a:p>
      </dgm:t>
    </dgm:pt>
    <dgm:pt modelId="{37AEA6DF-A99E-49B8-AD22-4119D09DCEC1}" type="sibTrans" cxnId="{7DAB222F-DC4A-4ABA-9F9D-7DC79BFDC514}">
      <dgm:prSet/>
      <dgm:spPr/>
      <dgm:t>
        <a:bodyPr/>
        <a:lstStyle/>
        <a:p>
          <a:endParaRPr lang="fr-FR"/>
        </a:p>
      </dgm:t>
    </dgm:pt>
    <dgm:pt modelId="{FAD54550-B661-4EB4-AF10-CF359EA1D496}">
      <dgm:prSet phldrT="[Texte]"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Sous – thème</a:t>
          </a:r>
          <a:r>
            <a:rPr lang="fr-FR" sz="1800" dirty="0">
              <a:solidFill>
                <a:schemeClr val="bg1"/>
              </a:solidFill>
            </a:rPr>
            <a:t>:  Transmission, variation et expression du patrimoine génétique</a:t>
          </a:r>
        </a:p>
      </dgm:t>
    </dgm:pt>
    <dgm:pt modelId="{DCC520AD-2C29-4C66-87E6-79CA213CF139}" type="parTrans" cxnId="{94B45166-294B-405E-8C46-FAAFC31CA1EF}">
      <dgm:prSet/>
      <dgm:spPr/>
      <dgm:t>
        <a:bodyPr/>
        <a:lstStyle/>
        <a:p>
          <a:endParaRPr lang="fr-FR"/>
        </a:p>
      </dgm:t>
    </dgm:pt>
    <dgm:pt modelId="{1F8E8DF8-1003-4979-97AA-54B1D4A02FB3}" type="sibTrans" cxnId="{94B45166-294B-405E-8C46-FAAFC31CA1EF}">
      <dgm:prSet/>
      <dgm:spPr/>
      <dgm:t>
        <a:bodyPr/>
        <a:lstStyle/>
        <a:p>
          <a:endParaRPr lang="fr-FR"/>
        </a:p>
      </dgm:t>
    </dgm:pt>
    <dgm:pt modelId="{3206EFA0-A10A-4E7B-9833-4EBC22246A78}">
      <dgm:prSet phldrT="[Texte]"/>
      <dgm:spPr/>
      <dgm:t>
        <a:bodyPr/>
        <a:lstStyle/>
        <a:p>
          <a:endParaRPr lang="fr-FR" dirty="0"/>
        </a:p>
      </dgm:t>
    </dgm:pt>
    <dgm:pt modelId="{C5011B43-AD1A-4543-B509-D7F26E89D885}" type="parTrans" cxnId="{4946728B-445E-4CB7-90AF-5C63D826B796}">
      <dgm:prSet/>
      <dgm:spPr/>
      <dgm:t>
        <a:bodyPr/>
        <a:lstStyle/>
        <a:p>
          <a:endParaRPr lang="fr-FR"/>
        </a:p>
      </dgm:t>
    </dgm:pt>
    <dgm:pt modelId="{CA11B7A4-75E5-45CB-9190-08883BD3AB02}" type="sibTrans" cxnId="{4946728B-445E-4CB7-90AF-5C63D826B796}">
      <dgm:prSet/>
      <dgm:spPr/>
      <dgm:t>
        <a:bodyPr/>
        <a:lstStyle/>
        <a:p>
          <a:endParaRPr lang="fr-FR"/>
        </a:p>
      </dgm:t>
    </dgm:pt>
    <dgm:pt modelId="{2F1F0584-7E39-41D6-A856-802D7B946232}" type="pres">
      <dgm:prSet presAssocID="{DAEAD0CA-03AD-4F44-9E2C-6AF75764CA07}" presName="Name0" presStyleCnt="0">
        <dgm:presLayoutVars>
          <dgm:dir/>
          <dgm:animLvl val="lvl"/>
          <dgm:resizeHandles val="exact"/>
        </dgm:presLayoutVars>
      </dgm:prSet>
      <dgm:spPr/>
    </dgm:pt>
    <dgm:pt modelId="{0B2FF194-F8FB-4B7A-A417-96EB02392B46}" type="pres">
      <dgm:prSet presAssocID="{36B2D7DE-4EB1-4712-9327-D9F12C4FF2BE}" presName="Name8" presStyleCnt="0"/>
      <dgm:spPr/>
    </dgm:pt>
    <dgm:pt modelId="{36EDAC2D-B052-4158-9D45-5045BA788E3F}" type="pres">
      <dgm:prSet presAssocID="{36B2D7DE-4EB1-4712-9327-D9F12C4FF2BE}" presName="level" presStyleLbl="node1" presStyleIdx="0" presStyleCnt="3" custScaleY="50726">
        <dgm:presLayoutVars>
          <dgm:chMax val="1"/>
          <dgm:bulletEnabled val="1"/>
        </dgm:presLayoutVars>
      </dgm:prSet>
      <dgm:spPr/>
    </dgm:pt>
    <dgm:pt modelId="{2C5AAEED-85B2-49CD-BB2B-3BABE32535F0}" type="pres">
      <dgm:prSet presAssocID="{36B2D7DE-4EB1-4712-9327-D9F12C4FF2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E1F148-99A4-40F1-AB7F-18AB4230A600}" type="pres">
      <dgm:prSet presAssocID="{FAD54550-B661-4EB4-AF10-CF359EA1D496}" presName="Name8" presStyleCnt="0"/>
      <dgm:spPr/>
    </dgm:pt>
    <dgm:pt modelId="{1D82BD10-EEB8-4E64-9804-12925B188A62}" type="pres">
      <dgm:prSet presAssocID="{FAD54550-B661-4EB4-AF10-CF359EA1D496}" presName="level" presStyleLbl="node1" presStyleIdx="1" presStyleCnt="3" custScaleY="44132">
        <dgm:presLayoutVars>
          <dgm:chMax val="1"/>
          <dgm:bulletEnabled val="1"/>
        </dgm:presLayoutVars>
      </dgm:prSet>
      <dgm:spPr/>
    </dgm:pt>
    <dgm:pt modelId="{A68EC031-EC0B-409C-AD77-2B4CB2C7D438}" type="pres">
      <dgm:prSet presAssocID="{FAD54550-B661-4EB4-AF10-CF359EA1D4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57C8D8-EFC1-4490-8A1D-EB8A4C375325}" type="pres">
      <dgm:prSet presAssocID="{3206EFA0-A10A-4E7B-9833-4EBC22246A78}" presName="Name8" presStyleCnt="0"/>
      <dgm:spPr/>
    </dgm:pt>
    <dgm:pt modelId="{4A430CB3-5DA8-430D-B390-A477F2471212}" type="pres">
      <dgm:prSet presAssocID="{3206EFA0-A10A-4E7B-9833-4EBC22246A78}" presName="level" presStyleLbl="node1" presStyleIdx="2" presStyleCnt="3" custScaleY="60067">
        <dgm:presLayoutVars>
          <dgm:chMax val="1"/>
          <dgm:bulletEnabled val="1"/>
        </dgm:presLayoutVars>
      </dgm:prSet>
      <dgm:spPr/>
    </dgm:pt>
    <dgm:pt modelId="{1B8BC3A2-91CC-4752-BD8F-2C0730B9D4D9}" type="pres">
      <dgm:prSet presAssocID="{3206EFA0-A10A-4E7B-9833-4EBC22246A7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854502-CCD8-4CB7-9D0B-2877FD4AD600}" type="presOf" srcId="{3206EFA0-A10A-4E7B-9833-4EBC22246A78}" destId="{4A430CB3-5DA8-430D-B390-A477F2471212}" srcOrd="0" destOrd="0" presId="urn:microsoft.com/office/officeart/2005/8/layout/pyramid3"/>
    <dgm:cxn modelId="{7DAB222F-DC4A-4ABA-9F9D-7DC79BFDC514}" srcId="{DAEAD0CA-03AD-4F44-9E2C-6AF75764CA07}" destId="{36B2D7DE-4EB1-4712-9327-D9F12C4FF2BE}" srcOrd="0" destOrd="0" parTransId="{EE36D1BB-E5E3-4C2D-A946-3769A95B9177}" sibTransId="{37AEA6DF-A99E-49B8-AD22-4119D09DCEC1}"/>
    <dgm:cxn modelId="{AA1E5B31-7E03-4D5D-93E4-58C00AB8AD1F}" type="presOf" srcId="{36B2D7DE-4EB1-4712-9327-D9F12C4FF2BE}" destId="{36EDAC2D-B052-4158-9D45-5045BA788E3F}" srcOrd="0" destOrd="0" presId="urn:microsoft.com/office/officeart/2005/8/layout/pyramid3"/>
    <dgm:cxn modelId="{94B45166-294B-405E-8C46-FAAFC31CA1EF}" srcId="{DAEAD0CA-03AD-4F44-9E2C-6AF75764CA07}" destId="{FAD54550-B661-4EB4-AF10-CF359EA1D496}" srcOrd="1" destOrd="0" parTransId="{DCC520AD-2C29-4C66-87E6-79CA213CF139}" sibTransId="{1F8E8DF8-1003-4979-97AA-54B1D4A02FB3}"/>
    <dgm:cxn modelId="{8F1D4058-DAC0-4830-AF3C-097E750890B5}" type="presOf" srcId="{3206EFA0-A10A-4E7B-9833-4EBC22246A78}" destId="{1B8BC3A2-91CC-4752-BD8F-2C0730B9D4D9}" srcOrd="1" destOrd="0" presId="urn:microsoft.com/office/officeart/2005/8/layout/pyramid3"/>
    <dgm:cxn modelId="{4946728B-445E-4CB7-90AF-5C63D826B796}" srcId="{DAEAD0CA-03AD-4F44-9E2C-6AF75764CA07}" destId="{3206EFA0-A10A-4E7B-9833-4EBC22246A78}" srcOrd="2" destOrd="0" parTransId="{C5011B43-AD1A-4543-B509-D7F26E89D885}" sibTransId="{CA11B7A4-75E5-45CB-9190-08883BD3AB02}"/>
    <dgm:cxn modelId="{9B6E26D3-17F4-4F79-93B5-BA7FBECD1FF0}" type="presOf" srcId="{DAEAD0CA-03AD-4F44-9E2C-6AF75764CA07}" destId="{2F1F0584-7E39-41D6-A856-802D7B946232}" srcOrd="0" destOrd="0" presId="urn:microsoft.com/office/officeart/2005/8/layout/pyramid3"/>
    <dgm:cxn modelId="{DDB5A4E7-A5EC-4AF2-A57D-281B7DF4A619}" type="presOf" srcId="{FAD54550-B661-4EB4-AF10-CF359EA1D496}" destId="{1D82BD10-EEB8-4E64-9804-12925B188A62}" srcOrd="0" destOrd="0" presId="urn:microsoft.com/office/officeart/2005/8/layout/pyramid3"/>
    <dgm:cxn modelId="{FEC307FC-3A55-451C-B62D-D183B2313A59}" type="presOf" srcId="{36B2D7DE-4EB1-4712-9327-D9F12C4FF2BE}" destId="{2C5AAEED-85B2-49CD-BB2B-3BABE32535F0}" srcOrd="1" destOrd="0" presId="urn:microsoft.com/office/officeart/2005/8/layout/pyramid3"/>
    <dgm:cxn modelId="{7C688EFF-239D-41DE-B14A-B0B4FB1458BF}" type="presOf" srcId="{FAD54550-B661-4EB4-AF10-CF359EA1D496}" destId="{A68EC031-EC0B-409C-AD77-2B4CB2C7D438}" srcOrd="1" destOrd="0" presId="urn:microsoft.com/office/officeart/2005/8/layout/pyramid3"/>
    <dgm:cxn modelId="{7AFBBB35-D943-4A7C-A43A-28F5B01808DA}" type="presParOf" srcId="{2F1F0584-7E39-41D6-A856-802D7B946232}" destId="{0B2FF194-F8FB-4B7A-A417-96EB02392B46}" srcOrd="0" destOrd="0" presId="urn:microsoft.com/office/officeart/2005/8/layout/pyramid3"/>
    <dgm:cxn modelId="{1E0A61CD-276D-4143-A8E4-F575D966EF4D}" type="presParOf" srcId="{0B2FF194-F8FB-4B7A-A417-96EB02392B46}" destId="{36EDAC2D-B052-4158-9D45-5045BA788E3F}" srcOrd="0" destOrd="0" presId="urn:microsoft.com/office/officeart/2005/8/layout/pyramid3"/>
    <dgm:cxn modelId="{FBDFDECD-7E07-4E68-8A61-901D534223D1}" type="presParOf" srcId="{0B2FF194-F8FB-4B7A-A417-96EB02392B46}" destId="{2C5AAEED-85B2-49CD-BB2B-3BABE32535F0}" srcOrd="1" destOrd="0" presId="urn:microsoft.com/office/officeart/2005/8/layout/pyramid3"/>
    <dgm:cxn modelId="{052D92A9-9CD6-46EA-9342-DACC7D692507}" type="presParOf" srcId="{2F1F0584-7E39-41D6-A856-802D7B946232}" destId="{4DE1F148-99A4-40F1-AB7F-18AB4230A600}" srcOrd="1" destOrd="0" presId="urn:microsoft.com/office/officeart/2005/8/layout/pyramid3"/>
    <dgm:cxn modelId="{4079A2CE-32FD-4AE4-B73F-282C31BD5C67}" type="presParOf" srcId="{4DE1F148-99A4-40F1-AB7F-18AB4230A600}" destId="{1D82BD10-EEB8-4E64-9804-12925B188A62}" srcOrd="0" destOrd="0" presId="urn:microsoft.com/office/officeart/2005/8/layout/pyramid3"/>
    <dgm:cxn modelId="{23E8CEF4-1605-4A83-B9CF-AA2D927E440D}" type="presParOf" srcId="{4DE1F148-99A4-40F1-AB7F-18AB4230A600}" destId="{A68EC031-EC0B-409C-AD77-2B4CB2C7D438}" srcOrd="1" destOrd="0" presId="urn:microsoft.com/office/officeart/2005/8/layout/pyramid3"/>
    <dgm:cxn modelId="{134BFA1E-556D-4F5B-863D-0B566273AEAB}" type="presParOf" srcId="{2F1F0584-7E39-41D6-A856-802D7B946232}" destId="{DF57C8D8-EFC1-4490-8A1D-EB8A4C375325}" srcOrd="2" destOrd="0" presId="urn:microsoft.com/office/officeart/2005/8/layout/pyramid3"/>
    <dgm:cxn modelId="{995ECBF9-25A1-4D30-B8EB-DCE8E1A1B996}" type="presParOf" srcId="{DF57C8D8-EFC1-4490-8A1D-EB8A4C375325}" destId="{4A430CB3-5DA8-430D-B390-A477F2471212}" srcOrd="0" destOrd="0" presId="urn:microsoft.com/office/officeart/2005/8/layout/pyramid3"/>
    <dgm:cxn modelId="{DFB2986C-9AB5-4B9E-99A9-E648EF175AAF}" type="presParOf" srcId="{DF57C8D8-EFC1-4490-8A1D-EB8A4C375325}" destId="{1B8BC3A2-91CC-4752-BD8F-2C0730B9D4D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DAC2D-B052-4158-9D45-5045BA788E3F}">
      <dsp:nvSpPr>
        <dsp:cNvPr id="0" name=""/>
        <dsp:cNvSpPr/>
      </dsp:nvSpPr>
      <dsp:spPr>
        <a:xfrm rot="10800000">
          <a:off x="0" y="0"/>
          <a:ext cx="7515225" cy="1549995"/>
        </a:xfrm>
        <a:prstGeom prst="trapezoid">
          <a:avLst>
            <a:gd name="adj" fmla="val 7937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bg1"/>
              </a:solidFill>
            </a:rPr>
            <a:t>Thème </a:t>
          </a:r>
          <a:r>
            <a:rPr lang="fr-FR" sz="3200" kern="1200" dirty="0">
              <a:solidFill>
                <a:schemeClr val="bg1"/>
              </a:solidFill>
            </a:rPr>
            <a:t>: La Terre, la vie et l’organisation du vivant</a:t>
          </a:r>
        </a:p>
      </dsp:txBody>
      <dsp:txXfrm rot="-10800000">
        <a:off x="1315164" y="0"/>
        <a:ext cx="4884896" cy="1549995"/>
      </dsp:txXfrm>
    </dsp:sp>
    <dsp:sp modelId="{1D82BD10-EEB8-4E64-9804-12925B188A62}">
      <dsp:nvSpPr>
        <dsp:cNvPr id="0" name=""/>
        <dsp:cNvSpPr/>
      </dsp:nvSpPr>
      <dsp:spPr>
        <a:xfrm rot="10800000">
          <a:off x="1230328" y="1549995"/>
          <a:ext cx="5054567" cy="1348507"/>
        </a:xfrm>
        <a:prstGeom prst="trapezoid">
          <a:avLst>
            <a:gd name="adj" fmla="val 79376"/>
          </a:avLst>
        </a:prstGeom>
        <a:solidFill>
          <a:schemeClr val="accent4">
            <a:hueOff val="278546"/>
            <a:satOff val="5394"/>
            <a:lumOff val="666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Sous – thème</a:t>
          </a:r>
          <a:r>
            <a:rPr lang="fr-FR" sz="1800" kern="1200" dirty="0">
              <a:solidFill>
                <a:schemeClr val="bg1"/>
              </a:solidFill>
            </a:rPr>
            <a:t>:  Transmission, variation et expression du patrimoine génétique</a:t>
          </a:r>
        </a:p>
      </dsp:txBody>
      <dsp:txXfrm rot="-10800000">
        <a:off x="2114877" y="1549995"/>
        <a:ext cx="3285469" cy="1348507"/>
      </dsp:txXfrm>
    </dsp:sp>
    <dsp:sp modelId="{4A430CB3-5DA8-430D-B390-A477F2471212}">
      <dsp:nvSpPr>
        <dsp:cNvPr id="0" name=""/>
        <dsp:cNvSpPr/>
      </dsp:nvSpPr>
      <dsp:spPr>
        <a:xfrm rot="10800000">
          <a:off x="2300723" y="2898503"/>
          <a:ext cx="2913777" cy="1835421"/>
        </a:xfrm>
        <a:prstGeom prst="trapezoid">
          <a:avLst>
            <a:gd name="adj" fmla="val 79376"/>
          </a:avLst>
        </a:prstGeom>
        <a:solidFill>
          <a:schemeClr val="accent4">
            <a:hueOff val="557093"/>
            <a:satOff val="10788"/>
            <a:lumOff val="1333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/>
        </a:p>
      </dsp:txBody>
      <dsp:txXfrm rot="-10800000">
        <a:off x="2300723" y="2898503"/>
        <a:ext cx="2913777" cy="183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19/05/2021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dirty="0"/>
              <a:t>​</a:t>
            </a:r>
            <a:fld id="{FF5F1CE1-2D83-4710-B005-E03A94773F54}" type="datetime1">
              <a:rPr lang="fr-FR" smtClean="0"/>
              <a:pPr/>
              <a:t>19/05/2021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19/05/2021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  <a:p>
            <a:pPr lvl="5" rtl="0"/>
            <a:r>
              <a:rPr lang="fr-FR" noProof="0" dirty="0"/>
              <a:t>Sixième niveau</a:t>
            </a:r>
          </a:p>
          <a:p>
            <a:pPr lvl="6" rtl="0"/>
            <a:r>
              <a:rPr lang="fr-FR" noProof="0" dirty="0"/>
              <a:t>Septième niveau</a:t>
            </a:r>
          </a:p>
          <a:p>
            <a:pPr lvl="7" rtl="0"/>
            <a:r>
              <a:rPr lang="fr-FR" noProof="0" dirty="0"/>
              <a:t>Huitième niveau</a:t>
            </a:r>
          </a:p>
          <a:p>
            <a:pPr lvl="8" rtl="0"/>
            <a:r>
              <a:rPr lang="fr-FR" noProof="0" dirty="0"/>
              <a:t>Neuvième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​</a:t>
            </a:r>
            <a:fld id="{B4D55279-C06B-4789-90C7-CDBF3CF07A5D}" type="datetime1">
              <a:rPr lang="fr-FR" smtClean="0"/>
              <a:pPr/>
              <a:t>19/05/2021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fr-FR" dirty="0"/>
              <a:t>Présentation d’une séance</a:t>
            </a:r>
          </a:p>
        </p:txBody>
      </p:sp>
      <p:sp>
        <p:nvSpPr>
          <p:cNvPr id="7" name="Sous-titre 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Gwendoline Lobjeois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Académie de Caen Normandie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4" name="Espace réservé d’image 3" descr="Livre ouvert sur une table, rayonnages flous à l’arrière-plan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5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94556" y="1310656"/>
            <a:ext cx="1961515" cy="1079500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8" name="Image1"/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21934" y="1275957"/>
            <a:ext cx="1993265" cy="10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Observation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7652E9-B08D-4BF1-83A0-2FD864E735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6430" y="1656573"/>
            <a:ext cx="664591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séance avec les élèves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FD90F2-489F-45DE-97AE-917FE004CB24}"/>
              </a:ext>
            </a:extLst>
          </p:cNvPr>
          <p:cNvSpPr txBox="1"/>
          <p:nvPr/>
        </p:nvSpPr>
        <p:spPr>
          <a:xfrm>
            <a:off x="1104900" y="1743075"/>
            <a:ext cx="9734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fin de séance : Mutualisation des observations et résultat des élèves.</a:t>
            </a:r>
          </a:p>
          <a:p>
            <a:pPr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division cellulaire mitotique est une reproduction conforme. </a:t>
            </a:r>
          </a:p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caractéristiques du caryotype de la cellule parentale (nombre et morphologie des chromosomes) sont conservées dans les deux cellules filles.</a:t>
            </a:r>
          </a:p>
          <a:p>
            <a:pPr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des étapes de la mitose</a:t>
            </a:r>
          </a:p>
        </p:txBody>
      </p:sp>
    </p:spTree>
    <p:extLst>
      <p:ext uri="{BB962C8B-B14F-4D97-AF65-F5344CB8AC3E}">
        <p14:creationId xmlns:p14="http://schemas.microsoft.com/office/powerpoint/2010/main" val="41581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atteints durant cette séance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C133E0-A684-45CC-B621-4BC4239B6F3E}"/>
              </a:ext>
            </a:extLst>
          </p:cNvPr>
          <p:cNvSpPr txBox="1"/>
          <p:nvPr/>
        </p:nvSpPr>
        <p:spPr>
          <a:xfrm>
            <a:off x="1104900" y="1713205"/>
            <a:ext cx="10048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 notionnel : </a:t>
            </a:r>
          </a:p>
          <a:p>
            <a:endParaRPr lang="fr-F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division cellulaire est réalisée après la copie conforme du programme génétique (duplication). </a:t>
            </a:r>
          </a:p>
          <a:p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 permet aux deux cellules filles d’avoir des chromosomes en quantité et qualité identiques à la cellule mère. Toutes les cellules d’un individu proviennent de divisions successives à partir de la cellule œuf. Elles possèdent toutes le même programme génétique que celle de la cellule œuf.</a:t>
            </a:r>
          </a:p>
          <a:p>
            <a:endParaRPr lang="fr-FR" dirty="0"/>
          </a:p>
          <a:p>
            <a:r>
              <a:rPr lang="fr-FR" dirty="0"/>
              <a:t>Objectif méthodologique :</a:t>
            </a:r>
          </a:p>
          <a:p>
            <a:endParaRPr lang="fr-FR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 Communiquer dans un domaine scientifique : oral, écrit, schéma, graphique…</a:t>
            </a:r>
            <a:endParaRPr lang="fr-FR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 Raisonner.. Trier, mettre en relation, adopter une démarche scientifique…</a:t>
            </a:r>
            <a:endParaRPr lang="fr-FR" b="0" dirty="0">
              <a:effectLst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0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36EB2-2984-4C1E-B66D-D27F8956A6B2}"/>
              </a:ext>
            </a:extLst>
          </p:cNvPr>
          <p:cNvSpPr txBox="1"/>
          <p:nvPr/>
        </p:nvSpPr>
        <p:spPr>
          <a:xfrm>
            <a:off x="1246943" y="1873188"/>
            <a:ext cx="9980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Sujet : La division cellulaire des eucaryotes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Mitose</a:t>
            </a:r>
          </a:p>
          <a:p>
            <a:pPr marL="285750" indent="-285750">
              <a:buFontTx/>
              <a:buChar char="-"/>
            </a:pPr>
            <a:r>
              <a:rPr lang="fr-FR" dirty="0"/>
              <a:t>Méiose</a:t>
            </a:r>
          </a:p>
          <a:p>
            <a:pPr marL="285750" indent="-285750">
              <a:buFontTx/>
              <a:buChar char="-"/>
            </a:pPr>
            <a:r>
              <a:rPr lang="fr-FR" dirty="0"/>
              <a:t>Cycle cellulaire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0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Place dans les programmes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3F95850-C213-4882-B3F1-116A223D3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780152"/>
              </p:ext>
            </p:extLst>
          </p:nvPr>
        </p:nvGraphicFramePr>
        <p:xfrm>
          <a:off x="2337628" y="1724023"/>
          <a:ext cx="7515225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129139C-6597-44C7-8336-8DAABD163987}"/>
              </a:ext>
            </a:extLst>
          </p:cNvPr>
          <p:cNvSpPr txBox="1"/>
          <p:nvPr/>
        </p:nvSpPr>
        <p:spPr>
          <a:xfrm>
            <a:off x="4924017" y="4694667"/>
            <a:ext cx="234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Partie</a:t>
            </a:r>
            <a:r>
              <a:rPr lang="fr-FR" dirty="0">
                <a:solidFill>
                  <a:schemeClr val="bg1"/>
                </a:solidFill>
              </a:rPr>
              <a:t> : La division cellulaire des eucaryote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9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Connaissance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226EB1-B372-461C-9876-69687D06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2" y="1767658"/>
            <a:ext cx="8832345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Séance d’enseignement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7E7FD630-5501-4832-B4AA-27782485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54623"/>
              </p:ext>
            </p:extLst>
          </p:nvPr>
        </p:nvGraphicFramePr>
        <p:xfrm>
          <a:off x="301841" y="1313104"/>
          <a:ext cx="11345662" cy="403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831">
                  <a:extLst>
                    <a:ext uri="{9D8B030D-6E8A-4147-A177-3AD203B41FA5}">
                      <a16:colId xmlns:a16="http://schemas.microsoft.com/office/drawing/2014/main" val="3577890969"/>
                    </a:ext>
                  </a:extLst>
                </a:gridCol>
                <a:gridCol w="5672831">
                  <a:extLst>
                    <a:ext uri="{9D8B030D-6E8A-4147-A177-3AD203B41FA5}">
                      <a16:colId xmlns:a16="http://schemas.microsoft.com/office/drawing/2014/main" val="313185210"/>
                    </a:ext>
                  </a:extLst>
                </a:gridCol>
              </a:tblGrid>
              <a:tr h="419569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Prérequis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89804"/>
                  </a:ext>
                </a:extLst>
              </a:tr>
              <a:tr h="419569">
                <a:tc gridSpan="2"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Cycle 4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: transmission de l’information génétique au cours des générations et mécanismes à l’origine de la diversité des individus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Seconde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: spécialisation des cellules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Séance précédente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: localisation de gènes et notion de caryotype d’une cellule somatique humaine; notion de cellule diploïde et haploïde, cycle cellulaire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16567"/>
                  </a:ext>
                </a:extLst>
              </a:tr>
              <a:tr h="419569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Capacités / Compétences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13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 Recenser, extraire et exploiter des informations permettant de caractériser les phases d'un cycle cellulaire eucaryote. 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 Pratiquer des démarches scientifiques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9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Intégration du TP dans une partie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8C20B7-81FA-4F43-A6F7-D2B278AD7E24}"/>
              </a:ext>
            </a:extLst>
          </p:cNvPr>
          <p:cNvSpPr txBox="1"/>
          <p:nvPr/>
        </p:nvSpPr>
        <p:spPr>
          <a:xfrm>
            <a:off x="408373" y="1601679"/>
            <a:ext cx="1138117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</a:rPr>
              <a:t>Chapitre 1 : La transmission du patrimoine génétique chez les eucaryotes</a:t>
            </a:r>
          </a:p>
          <a:p>
            <a:endParaRPr lang="fr-FR" dirty="0"/>
          </a:p>
          <a:p>
            <a:r>
              <a:rPr lang="fr-FR" sz="2000" b="1" dirty="0">
                <a:solidFill>
                  <a:srgbClr val="FF0000"/>
                </a:solidFill>
              </a:rPr>
              <a:t>I- Les cellules eucaryotes en division</a:t>
            </a:r>
          </a:p>
          <a:p>
            <a:endParaRPr lang="fr-FR" dirty="0"/>
          </a:p>
          <a:p>
            <a:r>
              <a:rPr lang="fr-FR" dirty="0"/>
              <a:t>	- Les cellules eucaryotes</a:t>
            </a:r>
          </a:p>
          <a:p>
            <a:r>
              <a:rPr lang="fr-FR" dirty="0"/>
              <a:t>	- Les 2 types de divisions cellulaires (mitose et méiose) </a:t>
            </a:r>
          </a:p>
          <a:p>
            <a:r>
              <a:rPr lang="fr-FR" dirty="0"/>
              <a:t>	- Notion de cellule haploïde et diploïde</a:t>
            </a:r>
          </a:p>
          <a:p>
            <a:endParaRPr lang="fr-FR" dirty="0"/>
          </a:p>
          <a:p>
            <a:r>
              <a:rPr lang="fr-FR" sz="2000" b="1" dirty="0">
                <a:solidFill>
                  <a:srgbClr val="FF0000"/>
                </a:solidFill>
              </a:rPr>
              <a:t>II- L’état des chromosomes au cours d’un cycle cellulaire</a:t>
            </a:r>
          </a:p>
          <a:p>
            <a:r>
              <a:rPr lang="fr-FR" dirty="0"/>
              <a:t>	</a:t>
            </a:r>
          </a:p>
          <a:p>
            <a:r>
              <a:rPr lang="fr-FR" b="1" dirty="0"/>
              <a:t>Situation problème :</a:t>
            </a:r>
          </a:p>
          <a:p>
            <a:r>
              <a:rPr lang="fr-FR" dirty="0"/>
              <a:t>Toutes les cellules d'un organisme contiennent le même nombre de chromosomes et proviennent toutes d'une cellule œuf unique. </a:t>
            </a:r>
          </a:p>
          <a:p>
            <a:endParaRPr lang="fr-FR" dirty="0"/>
          </a:p>
          <a:p>
            <a:r>
              <a:rPr lang="fr-FR" b="1" dirty="0"/>
              <a:t>Prise de représentation initiale :</a:t>
            </a:r>
          </a:p>
          <a:p>
            <a:endParaRPr lang="fr-FR" dirty="0"/>
          </a:p>
          <a:p>
            <a:r>
              <a:rPr lang="fr-FR" b="1" dirty="0"/>
              <a:t>Problématique </a:t>
            </a:r>
            <a:r>
              <a:rPr lang="fr-FR" dirty="0"/>
              <a:t>: Comment la division cellulaire, permet-elle la conservation du nombre des chromosomes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1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et consigne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598C31-D281-4D29-9348-305211AEA7CB}"/>
              </a:ext>
            </a:extLst>
          </p:cNvPr>
          <p:cNvSpPr txBox="1"/>
          <p:nvPr/>
        </p:nvSpPr>
        <p:spPr>
          <a:xfrm>
            <a:off x="1104900" y="1449464"/>
            <a:ext cx="104094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Organisation au sein de la classe : en binôme</a:t>
            </a:r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Consigne </a:t>
            </a:r>
            <a:r>
              <a:rPr lang="fr-FR" sz="2400" dirty="0"/>
              <a:t>: </a:t>
            </a:r>
          </a:p>
          <a:p>
            <a:endParaRPr lang="fr-FR" dirty="0"/>
          </a:p>
          <a:p>
            <a:pPr marL="342900" indent="-342900">
              <a:buFontTx/>
              <a:buAutoNum type="arabicParenR"/>
            </a:pPr>
            <a:r>
              <a:rPr lang="fr-FR" dirty="0"/>
              <a:t>A partir de tes observations au microscope et du tableur, </a:t>
            </a:r>
            <a:r>
              <a:rPr lang="fr-FR" dirty="0">
                <a:sym typeface="Wingdings" panose="05000000000000000000" pitchFamily="2" charset="2"/>
              </a:rPr>
              <a:t>t</a:t>
            </a:r>
            <a:r>
              <a:rPr lang="fr-FR" dirty="0"/>
              <a:t>u suivras le comportement des chromosomes, et tu montreras en quoi la mitose permet la conservation du nombre de chromosomes. </a:t>
            </a:r>
          </a:p>
          <a:p>
            <a:pPr marL="342900" indent="-342900">
              <a:buFontTx/>
              <a:buAutoNum type="arabicParenR"/>
            </a:pPr>
            <a:endParaRPr lang="fr-FR" dirty="0"/>
          </a:p>
          <a:p>
            <a:r>
              <a:rPr lang="fr-FR" dirty="0"/>
              <a:t>Pour cela, réalise un schéma des différentes étapes de la mitose en associant ces étapes sur un graphique montrant l’évolution de la quantité d’ADN au cours du temps.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8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1F47-499D-400F-A84B-EECF0D5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 du TP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598C31-D281-4D29-9348-305211AEA7CB}"/>
              </a:ext>
            </a:extLst>
          </p:cNvPr>
          <p:cNvSpPr txBox="1"/>
          <p:nvPr/>
        </p:nvSpPr>
        <p:spPr>
          <a:xfrm>
            <a:off x="1104900" y="1591507"/>
            <a:ext cx="97726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endParaRPr lang="fr-FR" dirty="0"/>
          </a:p>
          <a:p>
            <a:r>
              <a:rPr lang="fr-FR" u="sng" dirty="0"/>
              <a:t>Objectif notionnel </a:t>
            </a:r>
            <a:r>
              <a:rPr lang="fr-FR" dirty="0"/>
              <a:t>: Comprendre comment se comportent les molécules d’ADN au cours d’un cycle cellulaire</a:t>
            </a:r>
          </a:p>
          <a:p>
            <a:endParaRPr lang="fr-FR" dirty="0"/>
          </a:p>
          <a:p>
            <a:r>
              <a:rPr lang="fr-FR" u="sng" dirty="0"/>
              <a:t>Objectif attitude </a:t>
            </a:r>
            <a:r>
              <a:rPr lang="fr-FR" dirty="0"/>
              <a:t>: sens de l’observation, avoir un esprit critique</a:t>
            </a:r>
          </a:p>
          <a:p>
            <a:endParaRPr lang="fr-FR" dirty="0"/>
          </a:p>
          <a:p>
            <a:r>
              <a:rPr lang="fr-FR" u="sng" dirty="0"/>
              <a:t>Capacité</a:t>
            </a:r>
            <a:r>
              <a:rPr lang="fr-FR" dirty="0"/>
              <a:t> : </a:t>
            </a:r>
            <a:r>
              <a:rPr lang="fr-FR" dirty="0">
                <a:solidFill>
                  <a:schemeClr val="tx1"/>
                </a:solidFill>
              </a:rPr>
              <a:t>Recenser, extraire et exploiter des informations permettant de caractériser les phases d'un cycle cellulaire eucaryote.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9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2999437" y="1171920"/>
            <a:ext cx="5583282" cy="1078123"/>
          </a:xfrm>
        </p:spPr>
        <p:txBody>
          <a:bodyPr rtlCol="0"/>
          <a:lstStyle/>
          <a:p>
            <a:pPr rtl="0"/>
            <a:r>
              <a:rPr lang="fr-FR" dirty="0"/>
              <a:t>Manipulation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0B6C14-C583-4A38-9E36-2615D9D0AFBB}"/>
              </a:ext>
            </a:extLst>
          </p:cNvPr>
          <p:cNvSpPr txBox="1"/>
          <p:nvPr/>
        </p:nvSpPr>
        <p:spPr>
          <a:xfrm>
            <a:off x="1052051" y="2882999"/>
            <a:ext cx="971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Démonstration du TP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0</TotalTime>
  <Words>532</Words>
  <Application>Microsoft Office PowerPoint</Application>
  <PresentationFormat>Grand écran</PresentationFormat>
  <Paragraphs>87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Cambria</vt:lpstr>
      <vt:lpstr>Euphemia</vt:lpstr>
      <vt:lpstr>Plantagenet Cherokee</vt:lpstr>
      <vt:lpstr>Times New Roman</vt:lpstr>
      <vt:lpstr>Wingdings</vt:lpstr>
      <vt:lpstr>Littérature académique 16:9</vt:lpstr>
      <vt:lpstr>Présentation d’une séance</vt:lpstr>
      <vt:lpstr>Introduction</vt:lpstr>
      <vt:lpstr>Place dans les programmes</vt:lpstr>
      <vt:lpstr>Connaissance</vt:lpstr>
      <vt:lpstr>Séance d’enseignement</vt:lpstr>
      <vt:lpstr>Intégration du TP dans une partie</vt:lpstr>
      <vt:lpstr>Organisation et consigne</vt:lpstr>
      <vt:lpstr>Intérêt du TP</vt:lpstr>
      <vt:lpstr>Manipulation</vt:lpstr>
      <vt:lpstr>Observation </vt:lpstr>
      <vt:lpstr>Bilan de la séance avec les élèves</vt:lpstr>
      <vt:lpstr>Les objectifs atteints durant cette séance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2020-12-13T10:18:54Z</dcterms:created>
  <dcterms:modified xsi:type="dcterms:W3CDTF">2021-05-19T19:08:38Z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