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8" r:id="rId6"/>
    <p:sldId id="263" r:id="rId7"/>
    <p:sldId id="262" r:id="rId8"/>
    <p:sldId id="257" r:id="rId9"/>
    <p:sldId id="258" r:id="rId10"/>
    <p:sldId id="264" r:id="rId11"/>
    <p:sldId id="265" r:id="rId12"/>
    <p:sldId id="271" r:id="rId13"/>
    <p:sldId id="266" r:id="rId14"/>
    <p:sldId id="267" r:id="rId15"/>
    <p:sldId id="270" r:id="rId16"/>
    <p:sldId id="269" r:id="rId17"/>
    <p:sldId id="273"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5/11/2021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5/11/2021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5/11/2021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645F16-3DDC-4B57-BF77-BA9642224B2E}"/>
              </a:ext>
            </a:extLst>
          </p:cNvPr>
          <p:cNvSpPr>
            <a:spLocks noGrp="1"/>
          </p:cNvSpPr>
          <p:nvPr>
            <p:ph type="ctrTitle"/>
          </p:nvPr>
        </p:nvSpPr>
        <p:spPr>
          <a:xfrm>
            <a:off x="1817474" y="1394258"/>
            <a:ext cx="8361229" cy="1507463"/>
          </a:xfrm>
        </p:spPr>
        <p:txBody>
          <a:bodyPr/>
          <a:lstStyle/>
          <a:p>
            <a:r>
              <a:rPr lang="fr-FR" sz="5400" dirty="0"/>
              <a:t>Présentation d’une séance d’enseignement</a:t>
            </a:r>
          </a:p>
        </p:txBody>
      </p:sp>
      <p:sp>
        <p:nvSpPr>
          <p:cNvPr id="3" name="Sous-titre 2">
            <a:extLst>
              <a:ext uri="{FF2B5EF4-FFF2-40B4-BE49-F238E27FC236}">
                <a16:creationId xmlns:a16="http://schemas.microsoft.com/office/drawing/2014/main" id="{ED7C1234-B184-49B6-94E6-EBB4D884FA21}"/>
              </a:ext>
            </a:extLst>
          </p:cNvPr>
          <p:cNvSpPr>
            <a:spLocks noGrp="1"/>
          </p:cNvSpPr>
          <p:nvPr>
            <p:ph type="subTitle" idx="1"/>
          </p:nvPr>
        </p:nvSpPr>
        <p:spPr/>
        <p:txBody>
          <a:bodyPr/>
          <a:lstStyle/>
          <a:p>
            <a:r>
              <a:rPr lang="fr-FR" dirty="0"/>
              <a:t>Gwendoline LOBJEOIS</a:t>
            </a:r>
          </a:p>
          <a:p>
            <a:r>
              <a:rPr lang="fr-FR" dirty="0"/>
              <a:t>Académie de CAEN Normandie</a:t>
            </a:r>
          </a:p>
        </p:txBody>
      </p:sp>
      <p:sp>
        <p:nvSpPr>
          <p:cNvPr id="4" name="ZoneTexte 3">
            <a:extLst>
              <a:ext uri="{FF2B5EF4-FFF2-40B4-BE49-F238E27FC236}">
                <a16:creationId xmlns:a16="http://schemas.microsoft.com/office/drawing/2014/main" id="{3071EF4C-5D15-42C2-9160-D4D8D331BC5F}"/>
              </a:ext>
            </a:extLst>
          </p:cNvPr>
          <p:cNvSpPr txBox="1"/>
          <p:nvPr/>
        </p:nvSpPr>
        <p:spPr>
          <a:xfrm>
            <a:off x="2032986" y="3151573"/>
            <a:ext cx="8318377" cy="646331"/>
          </a:xfrm>
          <a:prstGeom prst="rect">
            <a:avLst/>
          </a:prstGeom>
          <a:noFill/>
        </p:spPr>
        <p:txBody>
          <a:bodyPr wrap="square" rtlCol="0">
            <a:spAutoFit/>
          </a:bodyPr>
          <a:lstStyle/>
          <a:p>
            <a:r>
              <a:rPr lang="fr-FR" b="1" dirty="0"/>
              <a:t>Sujet</a:t>
            </a:r>
            <a:r>
              <a:rPr lang="fr-FR" dirty="0"/>
              <a:t> : </a:t>
            </a:r>
            <a:r>
              <a:rPr lang="fr-FR" sz="1800" dirty="0">
                <a:solidFill>
                  <a:srgbClr val="000000"/>
                </a:solidFill>
                <a:effectLst/>
                <a:latin typeface="Arial" panose="020B0604020202020204" pitchFamily="34" charset="0"/>
                <a:ea typeface="SimSun" panose="02010600030101010101" pitchFamily="2" charset="-122"/>
              </a:rPr>
              <a:t>Structure et fonctionnement des agrosystèmes</a:t>
            </a:r>
          </a:p>
          <a:p>
            <a:r>
              <a:rPr lang="fr-FR" b="1" dirty="0">
                <a:solidFill>
                  <a:srgbClr val="000000"/>
                </a:solidFill>
                <a:latin typeface="Arial" panose="020B0604020202020204" pitchFamily="34" charset="0"/>
                <a:ea typeface="SimSun" panose="02010600030101010101" pitchFamily="2" charset="-122"/>
              </a:rPr>
              <a:t>Niveau</a:t>
            </a:r>
            <a:r>
              <a:rPr lang="fr-FR" dirty="0">
                <a:solidFill>
                  <a:srgbClr val="000000"/>
                </a:solidFill>
                <a:latin typeface="Arial" panose="020B0604020202020204" pitchFamily="34" charset="0"/>
                <a:ea typeface="SimSun" panose="02010600030101010101" pitchFamily="2" charset="-122"/>
              </a:rPr>
              <a:t> : seconde</a:t>
            </a:r>
            <a:endParaRPr lang="fr-FR" dirty="0"/>
          </a:p>
        </p:txBody>
      </p:sp>
    </p:spTree>
    <p:extLst>
      <p:ext uri="{BB962C8B-B14F-4D97-AF65-F5344CB8AC3E}">
        <p14:creationId xmlns:p14="http://schemas.microsoft.com/office/powerpoint/2010/main" val="284130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BBA11-F135-43F2-913B-F65C78B3B260}"/>
              </a:ext>
            </a:extLst>
          </p:cNvPr>
          <p:cNvSpPr>
            <a:spLocks noGrp="1"/>
          </p:cNvSpPr>
          <p:nvPr>
            <p:ph type="title"/>
          </p:nvPr>
        </p:nvSpPr>
        <p:spPr/>
        <p:txBody>
          <a:bodyPr>
            <a:normAutofit/>
          </a:bodyPr>
          <a:lstStyle/>
          <a:p>
            <a:r>
              <a:rPr lang="fr-FR" dirty="0"/>
              <a:t>Problématique : </a:t>
            </a:r>
            <a:br>
              <a:rPr lang="fr-FR" dirty="0"/>
            </a:br>
            <a:endParaRPr lang="fr-FR" dirty="0"/>
          </a:p>
        </p:txBody>
      </p:sp>
      <p:sp>
        <p:nvSpPr>
          <p:cNvPr id="3" name="Espace réservé du contenu 2">
            <a:extLst>
              <a:ext uri="{FF2B5EF4-FFF2-40B4-BE49-F238E27FC236}">
                <a16:creationId xmlns:a16="http://schemas.microsoft.com/office/drawing/2014/main" id="{F7788324-675B-4DCA-88F1-4B2B293A8CD9}"/>
              </a:ext>
            </a:extLst>
          </p:cNvPr>
          <p:cNvSpPr>
            <a:spLocks noGrp="1"/>
          </p:cNvSpPr>
          <p:nvPr>
            <p:ph idx="1"/>
          </p:nvPr>
        </p:nvSpPr>
        <p:spPr>
          <a:xfrm>
            <a:off x="1371600" y="1753339"/>
            <a:ext cx="10036206" cy="4727359"/>
          </a:xfrm>
        </p:spPr>
        <p:txBody>
          <a:bodyPr>
            <a:normAutofit fontScale="92500" lnSpcReduction="10000"/>
          </a:bodyPr>
          <a:lstStyle/>
          <a:p>
            <a:r>
              <a:rPr lang="fr-FR" b="1" dirty="0">
                <a:solidFill>
                  <a:srgbClr val="FF0000"/>
                </a:solidFill>
                <a:latin typeface="Calibri Light" panose="020F0302020204030204" pitchFamily="34" charset="0"/>
                <a:cs typeface="Calibri Light" panose="020F0302020204030204" pitchFamily="34" charset="0"/>
              </a:rPr>
              <a:t>Comment les végétaux vivant dans des forets peuvent perdurer dans le temps sans intervention de l’homme ?</a:t>
            </a:r>
          </a:p>
          <a:p>
            <a:endParaRPr lang="fr-FR" dirty="0">
              <a:latin typeface="Calibri Light" panose="020F0302020204030204" pitchFamily="34" charset="0"/>
              <a:cs typeface="Calibri Light" panose="020F0302020204030204" pitchFamily="34" charset="0"/>
            </a:endParaRPr>
          </a:p>
          <a:p>
            <a:r>
              <a:rPr lang="fr-FR" b="1" dirty="0">
                <a:latin typeface="Calibri Light" panose="020F0302020204030204" pitchFamily="34" charset="0"/>
                <a:cs typeface="Calibri Light" panose="020F0302020204030204" pitchFamily="34" charset="0"/>
              </a:rPr>
              <a:t>Hypothèses</a:t>
            </a:r>
          </a:p>
          <a:p>
            <a:pPr marL="0" indent="0">
              <a:buNone/>
            </a:pPr>
            <a:r>
              <a:rPr lang="fr-FR" i="1" dirty="0">
                <a:latin typeface="Calibri Light" panose="020F0302020204030204" pitchFamily="34" charset="0"/>
                <a:cs typeface="Calibri Light" panose="020F0302020204030204" pitchFamily="34" charset="0"/>
              </a:rPr>
              <a:t>« Ces végétaux sont habituer à vivre sans intervention de l’Homme, ils sont adapter à leur milieu »</a:t>
            </a:r>
          </a:p>
          <a:p>
            <a:pPr marL="0" indent="0">
              <a:buNone/>
            </a:pPr>
            <a:r>
              <a:rPr lang="fr-FR" i="1" dirty="0">
                <a:latin typeface="Calibri Light" panose="020F0302020204030204" pitchFamily="34" charset="0"/>
                <a:cs typeface="Calibri Light" panose="020F0302020204030204" pitchFamily="34" charset="0"/>
              </a:rPr>
              <a:t>« Les végétaux vivants dans les forets trouvent tout les éléments nécessaire dans le sol »</a:t>
            </a:r>
          </a:p>
          <a:p>
            <a:pPr marL="0" indent="0">
              <a:buNone/>
            </a:pPr>
            <a:r>
              <a:rPr lang="fr-FR" i="1" dirty="0">
                <a:latin typeface="Calibri Light" panose="020F0302020204030204" pitchFamily="34" charset="0"/>
                <a:cs typeface="Calibri Light" panose="020F0302020204030204" pitchFamily="34" charset="0"/>
              </a:rPr>
              <a:t>« Les végétaux s’échange des choses dont ils ont besoins en plus de ce qu’ils trouvent dans leur environnement » </a:t>
            </a:r>
          </a:p>
          <a:p>
            <a:pPr marL="0" indent="0">
              <a:buNone/>
            </a:pPr>
            <a:endParaRPr lang="fr-FR" i="1" dirty="0">
              <a:latin typeface="Calibri Light" panose="020F0302020204030204" pitchFamily="34" charset="0"/>
              <a:cs typeface="Calibri Light" panose="020F0302020204030204" pitchFamily="34" charset="0"/>
            </a:endParaRPr>
          </a:p>
          <a:p>
            <a:pPr marL="0" indent="0">
              <a:buNone/>
            </a:pPr>
            <a:r>
              <a:rPr lang="fr-FR" b="1" dirty="0">
                <a:latin typeface="Calibri Light" panose="020F0302020204030204" pitchFamily="34" charset="0"/>
                <a:cs typeface="Calibri Light" panose="020F0302020204030204" pitchFamily="34" charset="0"/>
              </a:rPr>
              <a:t>Consigne</a:t>
            </a:r>
            <a:r>
              <a:rPr lang="fr-FR" dirty="0">
                <a:latin typeface="Calibri Light" panose="020F0302020204030204" pitchFamily="34" charset="0"/>
                <a:cs typeface="Calibri Light" panose="020F0302020204030204" pitchFamily="34" charset="0"/>
              </a:rPr>
              <a:t> : </a:t>
            </a:r>
            <a:r>
              <a:rPr lang="fr-FR" strike="sngStrike" dirty="0">
                <a:latin typeface="Calibri Light" panose="020F0302020204030204" pitchFamily="34" charset="0"/>
                <a:cs typeface="Calibri Light" panose="020F0302020204030204" pitchFamily="34" charset="0"/>
              </a:rPr>
              <a:t>A l’aide des documents et du protocole, présenter et interpréter vos résultats, pour répondre à la problématique.</a:t>
            </a:r>
          </a:p>
          <a:p>
            <a:pPr marL="0" indent="0">
              <a:buNone/>
            </a:pPr>
            <a:r>
              <a:rPr lang="fr-FR" dirty="0">
                <a:latin typeface="Calibri Light" panose="020F0302020204030204" pitchFamily="34" charset="0"/>
                <a:cs typeface="Calibri Light" panose="020F0302020204030204" pitchFamily="34" charset="0"/>
              </a:rPr>
              <a:t>Rédigez un texte pour expliquer comment les végétaux peuvent perdurer longtemps sans l’intervention de l’Homme, à partir des documents et du protocole.</a:t>
            </a:r>
          </a:p>
        </p:txBody>
      </p:sp>
    </p:spTree>
    <p:extLst>
      <p:ext uri="{BB962C8B-B14F-4D97-AF65-F5344CB8AC3E}">
        <p14:creationId xmlns:p14="http://schemas.microsoft.com/office/powerpoint/2010/main" val="1885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ED443-A87C-45D9-B41A-A21277D2B44B}"/>
              </a:ext>
            </a:extLst>
          </p:cNvPr>
          <p:cNvSpPr>
            <a:spLocks noGrp="1"/>
          </p:cNvSpPr>
          <p:nvPr>
            <p:ph type="title"/>
          </p:nvPr>
        </p:nvSpPr>
        <p:spPr/>
        <p:txBody>
          <a:bodyPr/>
          <a:lstStyle/>
          <a:p>
            <a:r>
              <a:rPr lang="fr-FR" dirty="0"/>
              <a:t>Document d’aide</a:t>
            </a:r>
          </a:p>
        </p:txBody>
      </p:sp>
      <p:pic>
        <p:nvPicPr>
          <p:cNvPr id="5" name="Espace réservé du contenu 4">
            <a:extLst>
              <a:ext uri="{FF2B5EF4-FFF2-40B4-BE49-F238E27FC236}">
                <a16:creationId xmlns:a16="http://schemas.microsoft.com/office/drawing/2014/main" id="{5908D415-D031-4069-9F2A-0DFB8228A140}"/>
              </a:ext>
            </a:extLst>
          </p:cNvPr>
          <p:cNvPicPr>
            <a:picLocks noGrp="1" noChangeAspect="1"/>
          </p:cNvPicPr>
          <p:nvPr>
            <p:ph idx="1"/>
          </p:nvPr>
        </p:nvPicPr>
        <p:blipFill>
          <a:blip r:embed="rId2"/>
          <a:stretch>
            <a:fillRect/>
          </a:stretch>
        </p:blipFill>
        <p:spPr>
          <a:xfrm>
            <a:off x="1371600" y="1792231"/>
            <a:ext cx="5474317" cy="3473614"/>
          </a:xfrm>
        </p:spPr>
      </p:pic>
      <p:sp>
        <p:nvSpPr>
          <p:cNvPr id="6" name="ZoneTexte 5">
            <a:extLst>
              <a:ext uri="{FF2B5EF4-FFF2-40B4-BE49-F238E27FC236}">
                <a16:creationId xmlns:a16="http://schemas.microsoft.com/office/drawing/2014/main" id="{1F838C24-5F21-41D4-AD5E-945D9C01DBDD}"/>
              </a:ext>
            </a:extLst>
          </p:cNvPr>
          <p:cNvSpPr txBox="1"/>
          <p:nvPr/>
        </p:nvSpPr>
        <p:spPr>
          <a:xfrm>
            <a:off x="7019462" y="1792231"/>
            <a:ext cx="4762500" cy="3139321"/>
          </a:xfrm>
          <a:prstGeom prst="rect">
            <a:avLst/>
          </a:prstGeom>
          <a:noFill/>
        </p:spPr>
        <p:txBody>
          <a:bodyPr wrap="square" rtlCol="0">
            <a:spAutoFit/>
          </a:bodyPr>
          <a:lstStyle/>
          <a:p>
            <a:pPr algn="just"/>
            <a:r>
              <a:rPr lang="fr-FR" dirty="0">
                <a:latin typeface="Calibri Light" panose="020F0302020204030204" pitchFamily="34" charset="0"/>
                <a:cs typeface="Calibri Light" panose="020F0302020204030204" pitchFamily="34" charset="0"/>
              </a:rPr>
              <a:t>La colonisation progressive du sol par les organismes vivants (lichens, bactéries, champignons, végétaux et animaux) conduit à son enrichissement en matière organique : les restes biologiques sont dégradés et en partie minéralisés, en partie transformés. </a:t>
            </a:r>
          </a:p>
          <a:p>
            <a:pPr algn="just"/>
            <a:endParaRPr lang="fr-FR" dirty="0">
              <a:latin typeface="Calibri Light" panose="020F0302020204030204" pitchFamily="34" charset="0"/>
              <a:cs typeface="Calibri Light" panose="020F0302020204030204" pitchFamily="34" charset="0"/>
            </a:endParaRPr>
          </a:p>
          <a:p>
            <a:pPr algn="just"/>
            <a:r>
              <a:rPr lang="fr-FR" dirty="0">
                <a:latin typeface="Calibri Light" panose="020F0302020204030204" pitchFamily="34" charset="0"/>
                <a:cs typeface="Calibri Light" panose="020F0302020204030204" pitchFamily="34" charset="0"/>
              </a:rPr>
              <a:t>C'est ainsi que se forme la matière brune de la terre que l'on appelle </a:t>
            </a:r>
            <a:r>
              <a:rPr lang="fr-FR" b="1" dirty="0">
                <a:latin typeface="Calibri Light" panose="020F0302020204030204" pitchFamily="34" charset="0"/>
                <a:cs typeface="Calibri Light" panose="020F0302020204030204" pitchFamily="34" charset="0"/>
              </a:rPr>
              <a:t>humus</a:t>
            </a:r>
            <a:r>
              <a:rPr lang="fr-FR" dirty="0">
                <a:latin typeface="Calibri Light" panose="020F0302020204030204" pitchFamily="34" charset="0"/>
                <a:cs typeface="Calibri Light" panose="020F0302020204030204" pitchFamily="34" charset="0"/>
              </a:rPr>
              <a:t>. L'humus se mélange avec les argiles, formant le « complexe argilo-humique». </a:t>
            </a:r>
          </a:p>
        </p:txBody>
      </p:sp>
      <p:sp>
        <p:nvSpPr>
          <p:cNvPr id="7" name="ZoneTexte 6">
            <a:extLst>
              <a:ext uri="{FF2B5EF4-FFF2-40B4-BE49-F238E27FC236}">
                <a16:creationId xmlns:a16="http://schemas.microsoft.com/office/drawing/2014/main" id="{19926C2A-C6E8-401B-A5B9-BA60C1669B49}"/>
              </a:ext>
            </a:extLst>
          </p:cNvPr>
          <p:cNvSpPr txBox="1"/>
          <p:nvPr/>
        </p:nvSpPr>
        <p:spPr>
          <a:xfrm>
            <a:off x="1371600" y="5265845"/>
            <a:ext cx="10124984" cy="1200329"/>
          </a:xfrm>
          <a:prstGeom prst="rect">
            <a:avLst/>
          </a:prstGeom>
          <a:noFill/>
        </p:spPr>
        <p:txBody>
          <a:bodyPr wrap="square" rtlCol="0">
            <a:spAutoFit/>
          </a:bodyPr>
          <a:lstStyle/>
          <a:p>
            <a:r>
              <a:rPr lang="fr-FR" u="sng" dirty="0">
                <a:latin typeface="Calibri Light" panose="020F0302020204030204" pitchFamily="34" charset="0"/>
                <a:cs typeface="Calibri Light" panose="020F0302020204030204" pitchFamily="34" charset="0"/>
              </a:rPr>
              <a:t>2) Besoins des végétaux en éléments chimique</a:t>
            </a:r>
          </a:p>
          <a:p>
            <a:endParaRPr lang="fr-FR" u="sng" dirty="0">
              <a:latin typeface="Calibri Light" panose="020F0302020204030204" pitchFamily="34" charset="0"/>
              <a:cs typeface="Calibri Light" panose="020F0302020204030204" pitchFamily="34" charset="0"/>
            </a:endParaRPr>
          </a:p>
          <a:p>
            <a:r>
              <a:rPr lang="fr-FR" dirty="0">
                <a:latin typeface="Calibri Light" panose="020F0302020204030204" pitchFamily="34" charset="0"/>
                <a:cs typeface="Calibri Light" panose="020F0302020204030204" pitchFamily="34" charset="0"/>
              </a:rPr>
              <a:t>Pour vivre les végétaux ont principalement besoin de trois éléments : l'Azote, le Phosphore et le Potassium.</a:t>
            </a:r>
            <a:endParaRPr lang="fr-FR" u="sng" dirty="0">
              <a:latin typeface="Calibri Light" panose="020F0302020204030204" pitchFamily="34" charset="0"/>
              <a:cs typeface="Calibri Light" panose="020F0302020204030204" pitchFamily="34" charset="0"/>
            </a:endParaRPr>
          </a:p>
          <a:p>
            <a:r>
              <a:rPr lang="fr-FR" dirty="0">
                <a:latin typeface="Calibri Light" panose="020F0302020204030204" pitchFamily="34" charset="0"/>
                <a:cs typeface="Calibri Light" panose="020F0302020204030204" pitchFamily="34" charset="0"/>
              </a:rPr>
              <a:t>Elément</a:t>
            </a:r>
            <a:r>
              <a:rPr lang="fr-FR" sz="1800" dirty="0">
                <a:latin typeface="Calibri Light" panose="020F0302020204030204" pitchFamily="34" charset="0"/>
                <a:cs typeface="Calibri Light" panose="020F0302020204030204" pitchFamily="34" charset="0"/>
              </a:rPr>
              <a:t> utiles pour la croissance des végétaux </a:t>
            </a:r>
            <a:r>
              <a:rPr lang="fr-FR" dirty="0">
                <a:latin typeface="Calibri Light" panose="020F0302020204030204" pitchFamily="34" charset="0"/>
                <a:cs typeface="Calibri Light" panose="020F0302020204030204" pitchFamily="34" charset="0"/>
              </a:rPr>
              <a:t> </a:t>
            </a:r>
            <a:r>
              <a:rPr lang="fr-FR" sz="1800" dirty="0">
                <a:latin typeface="Calibri Light" panose="020F0302020204030204" pitchFamily="34" charset="0"/>
                <a:cs typeface="Calibri Light" panose="020F0302020204030204" pitchFamily="34" charset="0"/>
              </a:rPr>
              <a:t>: magnésium, potassium, calcium </a:t>
            </a:r>
            <a:r>
              <a:rPr lang="fr-FR" sz="1800" dirty="0">
                <a:latin typeface="Calibri Light" panose="020F0302020204030204" pitchFamily="34" charset="0"/>
                <a:cs typeface="Calibri Light" panose="020F0302020204030204" pitchFamily="34" charset="0"/>
                <a:sym typeface="Wingdings" panose="05000000000000000000" pitchFamily="2" charset="2"/>
              </a:rPr>
              <a:t> ce sont des cations</a:t>
            </a:r>
            <a:endParaRPr lang="fr-FR" dirty="0"/>
          </a:p>
        </p:txBody>
      </p:sp>
    </p:spTree>
    <p:extLst>
      <p:ext uri="{BB962C8B-B14F-4D97-AF65-F5344CB8AC3E}">
        <p14:creationId xmlns:p14="http://schemas.microsoft.com/office/powerpoint/2010/main" val="226501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7B54A-14B4-4A34-9E55-14A2C0C17971}"/>
              </a:ext>
            </a:extLst>
          </p:cNvPr>
          <p:cNvSpPr>
            <a:spLocks noGrp="1"/>
          </p:cNvSpPr>
          <p:nvPr>
            <p:ph type="title"/>
          </p:nvPr>
        </p:nvSpPr>
        <p:spPr/>
        <p:txBody>
          <a:bodyPr/>
          <a:lstStyle/>
          <a:p>
            <a:r>
              <a:rPr lang="fr-FR" dirty="0"/>
              <a:t>Description de la manipulation</a:t>
            </a:r>
          </a:p>
        </p:txBody>
      </p:sp>
      <p:pic>
        <p:nvPicPr>
          <p:cNvPr id="5" name="Espace réservé du contenu 4">
            <a:extLst>
              <a:ext uri="{FF2B5EF4-FFF2-40B4-BE49-F238E27FC236}">
                <a16:creationId xmlns:a16="http://schemas.microsoft.com/office/drawing/2014/main" id="{F104C26A-825E-4A78-8CE5-CC3B09A29F9A}"/>
              </a:ext>
            </a:extLst>
          </p:cNvPr>
          <p:cNvPicPr>
            <a:picLocks noGrp="1" noChangeAspect="1"/>
          </p:cNvPicPr>
          <p:nvPr>
            <p:ph idx="1"/>
          </p:nvPr>
        </p:nvPicPr>
        <p:blipFill>
          <a:blip r:embed="rId2"/>
          <a:stretch>
            <a:fillRect/>
          </a:stretch>
        </p:blipFill>
        <p:spPr>
          <a:xfrm>
            <a:off x="2295398" y="3253663"/>
            <a:ext cx="7601204" cy="2280362"/>
          </a:xfrm>
        </p:spPr>
      </p:pic>
      <p:sp>
        <p:nvSpPr>
          <p:cNvPr id="3" name="ZoneTexte 2">
            <a:extLst>
              <a:ext uri="{FF2B5EF4-FFF2-40B4-BE49-F238E27FC236}">
                <a16:creationId xmlns:a16="http://schemas.microsoft.com/office/drawing/2014/main" id="{9461E872-EE1A-47BA-94E4-35B15C2347D5}"/>
              </a:ext>
            </a:extLst>
          </p:cNvPr>
          <p:cNvSpPr txBox="1"/>
          <p:nvPr/>
        </p:nvSpPr>
        <p:spPr>
          <a:xfrm>
            <a:off x="2295398" y="1921710"/>
            <a:ext cx="8198008" cy="1477328"/>
          </a:xfrm>
          <a:prstGeom prst="rect">
            <a:avLst/>
          </a:prstGeom>
          <a:noFill/>
        </p:spPr>
        <p:txBody>
          <a:bodyPr wrap="square" rtlCol="0">
            <a:spAutoFit/>
          </a:bodyPr>
          <a:lstStyle/>
          <a:p>
            <a:r>
              <a:rPr lang="fr-FR" dirty="0"/>
              <a:t>On a comme réactifs :</a:t>
            </a:r>
          </a:p>
          <a:p>
            <a:endParaRPr lang="fr-FR" dirty="0"/>
          </a:p>
          <a:p>
            <a:r>
              <a:rPr lang="fr-FR" b="1" dirty="0"/>
              <a:t>Eosine </a:t>
            </a:r>
            <a:r>
              <a:rPr lang="fr-FR" dirty="0"/>
              <a:t>qui est électronégatif (donc il va retenir les électropositif)</a:t>
            </a:r>
          </a:p>
          <a:p>
            <a:r>
              <a:rPr lang="fr-FR" b="1" dirty="0"/>
              <a:t>Bleu de méthylène </a:t>
            </a:r>
            <a:r>
              <a:rPr lang="fr-FR" dirty="0"/>
              <a:t>qui est électropositif (donc il va retenir les électronégatif)</a:t>
            </a:r>
          </a:p>
          <a:p>
            <a:endParaRPr lang="fr-FR" dirty="0"/>
          </a:p>
        </p:txBody>
      </p:sp>
    </p:spTree>
    <p:extLst>
      <p:ext uri="{BB962C8B-B14F-4D97-AF65-F5344CB8AC3E}">
        <p14:creationId xmlns:p14="http://schemas.microsoft.com/office/powerpoint/2010/main" val="244352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A3D25-E291-429B-9F0E-B12FFE9FC6FB}"/>
              </a:ext>
            </a:extLst>
          </p:cNvPr>
          <p:cNvSpPr>
            <a:spLocks noGrp="1"/>
          </p:cNvSpPr>
          <p:nvPr>
            <p:ph type="title"/>
          </p:nvPr>
        </p:nvSpPr>
        <p:spPr/>
        <p:txBody>
          <a:bodyPr/>
          <a:lstStyle/>
          <a:p>
            <a:r>
              <a:rPr lang="fr-FR" dirty="0"/>
              <a:t>Résultat attendu</a:t>
            </a:r>
          </a:p>
        </p:txBody>
      </p:sp>
      <p:sp>
        <p:nvSpPr>
          <p:cNvPr id="3" name="Espace réservé du contenu 2">
            <a:extLst>
              <a:ext uri="{FF2B5EF4-FFF2-40B4-BE49-F238E27FC236}">
                <a16:creationId xmlns:a16="http://schemas.microsoft.com/office/drawing/2014/main" id="{875FAD3D-3E4A-4E7E-9050-E7689D63A6E8}"/>
              </a:ext>
            </a:extLst>
          </p:cNvPr>
          <p:cNvSpPr>
            <a:spLocks noGrp="1"/>
          </p:cNvSpPr>
          <p:nvPr>
            <p:ph idx="1"/>
          </p:nvPr>
        </p:nvSpPr>
        <p:spPr>
          <a:xfrm>
            <a:off x="6346456" y="1658458"/>
            <a:ext cx="5924365" cy="2009775"/>
          </a:xfrm>
        </p:spPr>
        <p:txBody>
          <a:bodyPr>
            <a:normAutofit fontScale="92500" lnSpcReduction="10000"/>
          </a:bodyPr>
          <a:lstStyle/>
          <a:p>
            <a:r>
              <a:rPr lang="fr-FR" sz="1800" dirty="0">
                <a:latin typeface="Calibri Light" panose="020F0302020204030204" pitchFamily="34" charset="0"/>
                <a:cs typeface="Calibri Light" panose="020F0302020204030204" pitchFamily="34" charset="0"/>
              </a:rPr>
              <a:t>1) On observe une coloration rouge dans le tube, donc l’éosine à traversé le sol. On sait que l’éosine est composé d’anions, donc les anions peuvent traversé le sol sans difficulté. </a:t>
            </a:r>
          </a:p>
          <a:p>
            <a:r>
              <a:rPr lang="fr-FR" sz="1800" dirty="0">
                <a:latin typeface="Calibri Light" panose="020F0302020204030204" pitchFamily="34" charset="0"/>
                <a:cs typeface="Calibri Light" panose="020F0302020204030204" pitchFamily="34" charset="0"/>
              </a:rPr>
              <a:t>2) On observe une absence de coloration bleue dans le tube, donc le bleu de méthylène a pas/peu traversé le sol. On sait que le bleu de méthylène est composé de cations, donc ils travers difficilement le sol. </a:t>
            </a:r>
            <a:endParaRPr lang="fr-FR" dirty="0"/>
          </a:p>
        </p:txBody>
      </p:sp>
      <p:pic>
        <p:nvPicPr>
          <p:cNvPr id="2054" name="Picture 6" descr="Aucune description disponible.">
            <a:extLst>
              <a:ext uri="{FF2B5EF4-FFF2-40B4-BE49-F238E27FC236}">
                <a16:creationId xmlns:a16="http://schemas.microsoft.com/office/drawing/2014/main" id="{1A5B8179-D1DB-41BA-894A-6864441E1C6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7904" b="11392"/>
          <a:stretch/>
        </p:blipFill>
        <p:spPr bwMode="auto">
          <a:xfrm rot="16200000">
            <a:off x="2137240" y="629114"/>
            <a:ext cx="3179871" cy="523856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1E4D543-322D-4BDA-B931-8B13E8E29E26}"/>
              </a:ext>
            </a:extLst>
          </p:cNvPr>
          <p:cNvSpPr txBox="1"/>
          <p:nvPr/>
        </p:nvSpPr>
        <p:spPr>
          <a:xfrm>
            <a:off x="1107895" y="5122416"/>
            <a:ext cx="10884080" cy="646331"/>
          </a:xfrm>
          <a:prstGeom prst="rect">
            <a:avLst/>
          </a:prstGeom>
          <a:noFill/>
        </p:spPr>
        <p:txBody>
          <a:bodyPr wrap="square" rtlCol="0">
            <a:spAutoFit/>
          </a:bodyPr>
          <a:lstStyle/>
          <a:p>
            <a:r>
              <a:rPr lang="fr-FR" dirty="0">
                <a:latin typeface="Calibri Light" panose="020F0302020204030204" pitchFamily="34" charset="0"/>
                <a:cs typeface="Calibri Light" panose="020F0302020204030204" pitchFamily="34" charset="0"/>
              </a:rPr>
              <a:t>On en conclue que l’humus (sol) retient les cations car il est composé de charge négative (anion). On sait que les anions sont utile pour la croissance du végétale, donc cela aux végétaux vivant dans les forets de perdurer.</a:t>
            </a:r>
          </a:p>
        </p:txBody>
      </p:sp>
    </p:spTree>
    <p:extLst>
      <p:ext uri="{BB962C8B-B14F-4D97-AF65-F5344CB8AC3E}">
        <p14:creationId xmlns:p14="http://schemas.microsoft.com/office/powerpoint/2010/main" val="264639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6D8FE2-ECFC-4439-9532-BAACA336E57F}"/>
              </a:ext>
            </a:extLst>
          </p:cNvPr>
          <p:cNvSpPr>
            <a:spLocks noGrp="1"/>
          </p:cNvSpPr>
          <p:nvPr>
            <p:ph type="title"/>
          </p:nvPr>
        </p:nvSpPr>
        <p:spPr/>
        <p:txBody>
          <a:bodyPr/>
          <a:lstStyle/>
          <a:p>
            <a:r>
              <a:rPr lang="fr-FR" dirty="0"/>
              <a:t>Bilan</a:t>
            </a:r>
          </a:p>
        </p:txBody>
      </p:sp>
      <p:sp>
        <p:nvSpPr>
          <p:cNvPr id="3" name="Espace réservé du contenu 2">
            <a:extLst>
              <a:ext uri="{FF2B5EF4-FFF2-40B4-BE49-F238E27FC236}">
                <a16:creationId xmlns:a16="http://schemas.microsoft.com/office/drawing/2014/main" id="{15EAB581-8713-4A93-AE5F-244884F915FF}"/>
              </a:ext>
            </a:extLst>
          </p:cNvPr>
          <p:cNvSpPr>
            <a:spLocks noGrp="1"/>
          </p:cNvSpPr>
          <p:nvPr>
            <p:ph idx="1"/>
          </p:nvPr>
        </p:nvSpPr>
        <p:spPr/>
        <p:txBody>
          <a:bodyPr/>
          <a:lstStyle/>
          <a:p>
            <a:pPr marL="0" indent="0" algn="just">
              <a:buNone/>
            </a:pPr>
            <a:r>
              <a:rPr lang="fr-FR" sz="2800" b="1" dirty="0">
                <a:latin typeface="Calibri Light" panose="020F0302020204030204" pitchFamily="34" charset="0"/>
                <a:cs typeface="Calibri Light" panose="020F0302020204030204" pitchFamily="34" charset="0"/>
              </a:rPr>
              <a:t>Le complexe argilo-humique </a:t>
            </a:r>
            <a:r>
              <a:rPr lang="fr-FR" sz="2800" dirty="0">
                <a:latin typeface="Calibri Light" panose="020F0302020204030204" pitchFamily="34" charset="0"/>
                <a:cs typeface="Calibri Light" panose="020F0302020204030204" pitchFamily="34" charset="0"/>
              </a:rPr>
              <a:t>est composé d’argile chargée négativement. Cette charge négative attire des </a:t>
            </a:r>
            <a:r>
              <a:rPr lang="fr-FR" sz="2800" u="sng" dirty="0">
                <a:latin typeface="Calibri Light" panose="020F0302020204030204" pitchFamily="34" charset="0"/>
                <a:cs typeface="Calibri Light" panose="020F0302020204030204" pitchFamily="34" charset="0"/>
              </a:rPr>
              <a:t>cations utiles pour la croissance des végétaux </a:t>
            </a:r>
            <a:r>
              <a:rPr lang="fr-FR" sz="2800" dirty="0">
                <a:latin typeface="Calibri Light" panose="020F0302020204030204" pitchFamily="34" charset="0"/>
                <a:cs typeface="Calibri Light" panose="020F0302020204030204" pitchFamily="34" charset="0"/>
              </a:rPr>
              <a:t>(ex : magnésium, potassium, calcium). </a:t>
            </a:r>
          </a:p>
          <a:p>
            <a:pPr marL="0" indent="0" algn="just">
              <a:buNone/>
            </a:pPr>
            <a:r>
              <a:rPr lang="fr-FR" sz="2800" b="1" dirty="0">
                <a:latin typeface="Calibri Light" panose="020F0302020204030204" pitchFamily="34" charset="0"/>
                <a:cs typeface="Calibri Light" panose="020F0302020204030204" pitchFamily="34" charset="0"/>
              </a:rPr>
              <a:t>Le complexe argilo-humique est donc à l’origine de la fertilité et de la stabilité des sols.</a:t>
            </a:r>
          </a:p>
          <a:p>
            <a:endParaRPr lang="fr-FR" dirty="0"/>
          </a:p>
        </p:txBody>
      </p:sp>
    </p:spTree>
    <p:extLst>
      <p:ext uri="{BB962C8B-B14F-4D97-AF65-F5344CB8AC3E}">
        <p14:creationId xmlns:p14="http://schemas.microsoft.com/office/powerpoint/2010/main" val="326828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1E2337E-56FF-440B-9A98-DF40E30B02C3}"/>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3300" cap="all"/>
              <a:t>Document professionnel</a:t>
            </a:r>
          </a:p>
        </p:txBody>
      </p:sp>
      <p:sp>
        <p:nvSpPr>
          <p:cNvPr id="16"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Espace réservé du contenu 4">
            <a:extLst>
              <a:ext uri="{FF2B5EF4-FFF2-40B4-BE49-F238E27FC236}">
                <a16:creationId xmlns:a16="http://schemas.microsoft.com/office/drawing/2014/main" id="{CFF51BD9-D122-4C09-AD7D-182EEE4CC911}"/>
              </a:ext>
            </a:extLst>
          </p:cNvPr>
          <p:cNvPicPr>
            <a:picLocks noGrp="1" noChangeAspect="1"/>
          </p:cNvPicPr>
          <p:nvPr>
            <p:ph idx="1"/>
          </p:nvPr>
        </p:nvPicPr>
        <p:blipFill>
          <a:blip r:embed="rId2"/>
          <a:stretch>
            <a:fillRect/>
          </a:stretch>
        </p:blipFill>
        <p:spPr>
          <a:xfrm>
            <a:off x="1379023" y="1498350"/>
            <a:ext cx="5659222" cy="4060492"/>
          </a:xfrm>
          <a:prstGeom prst="rect">
            <a:avLst/>
          </a:prstGeom>
        </p:spPr>
      </p:pic>
    </p:spTree>
    <p:extLst>
      <p:ext uri="{BB962C8B-B14F-4D97-AF65-F5344CB8AC3E}">
        <p14:creationId xmlns:p14="http://schemas.microsoft.com/office/powerpoint/2010/main" val="25397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29A75-3658-4366-A6AA-7CDBB7B988AB}"/>
              </a:ext>
            </a:extLst>
          </p:cNvPr>
          <p:cNvSpPr>
            <a:spLocks noGrp="1"/>
          </p:cNvSpPr>
          <p:nvPr>
            <p:ph type="title"/>
          </p:nvPr>
        </p:nvSpPr>
        <p:spPr/>
        <p:txBody>
          <a:bodyPr/>
          <a:lstStyle/>
          <a:p>
            <a:r>
              <a:rPr lang="fr-FR" dirty="0"/>
              <a:t>Objectifs atteint</a:t>
            </a:r>
          </a:p>
        </p:txBody>
      </p:sp>
      <p:sp>
        <p:nvSpPr>
          <p:cNvPr id="3" name="Espace réservé du contenu 2">
            <a:extLst>
              <a:ext uri="{FF2B5EF4-FFF2-40B4-BE49-F238E27FC236}">
                <a16:creationId xmlns:a16="http://schemas.microsoft.com/office/drawing/2014/main" id="{5703AB0E-421B-4BAE-B205-CF8BBA31793B}"/>
              </a:ext>
            </a:extLst>
          </p:cNvPr>
          <p:cNvSpPr>
            <a:spLocks noGrp="1"/>
          </p:cNvSpPr>
          <p:nvPr>
            <p:ph idx="1"/>
          </p:nvPr>
        </p:nvSpPr>
        <p:spPr/>
        <p:txBody>
          <a:bodyPr/>
          <a:lstStyle/>
          <a:p>
            <a:r>
              <a:rPr lang="fr-FR" b="1" dirty="0">
                <a:latin typeface="Calibri Light" panose="020F0302020204030204" pitchFamily="34" charset="0"/>
                <a:cs typeface="Calibri Light" panose="020F0302020204030204" pitchFamily="34" charset="0"/>
              </a:rPr>
              <a:t>Education à l’environnement </a:t>
            </a:r>
            <a:r>
              <a:rPr lang="fr-FR" dirty="0">
                <a:latin typeface="Calibri Light" panose="020F0302020204030204" pitchFamily="34" charset="0"/>
                <a:cs typeface="Calibri Light" panose="020F0302020204030204" pitchFamily="34" charset="0"/>
              </a:rPr>
              <a:t>: réduire l’utilisation d’intrant et utiliser des méthodes respectant l’environnement.</a:t>
            </a:r>
          </a:p>
          <a:p>
            <a:endParaRPr lang="fr-FR" dirty="0">
              <a:latin typeface="Calibri Light" panose="020F0302020204030204" pitchFamily="34" charset="0"/>
              <a:cs typeface="Calibri Light" panose="020F0302020204030204" pitchFamily="34" charset="0"/>
            </a:endParaRPr>
          </a:p>
          <a:p>
            <a:r>
              <a:rPr lang="fr-FR" b="1" dirty="0">
                <a:latin typeface="Calibri Light" panose="020F0302020204030204" pitchFamily="34" charset="0"/>
                <a:cs typeface="Calibri Light" panose="020F0302020204030204" pitchFamily="34" charset="0"/>
              </a:rPr>
              <a:t>Objectif de connaissance </a:t>
            </a:r>
            <a:r>
              <a:rPr lang="fr-FR" dirty="0">
                <a:latin typeface="Calibri Light" panose="020F0302020204030204" pitchFamily="34" charset="0"/>
                <a:cs typeface="Calibri Light" panose="020F0302020204030204" pitchFamily="34" charset="0"/>
              </a:rPr>
              <a:t>: En consommant localement la biomasse morte, les êtres vivants du sol recyclent cette biomasse en éléments minéraux, assurant la fertilité des sols</a:t>
            </a:r>
          </a:p>
        </p:txBody>
      </p:sp>
    </p:spTree>
    <p:extLst>
      <p:ext uri="{BB962C8B-B14F-4D97-AF65-F5344CB8AC3E}">
        <p14:creationId xmlns:p14="http://schemas.microsoft.com/office/powerpoint/2010/main" val="233616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7ADCE5-181D-4019-83A0-54DAFA70DF44}"/>
              </a:ext>
            </a:extLst>
          </p:cNvPr>
          <p:cNvSpPr>
            <a:spLocks noGrp="1"/>
          </p:cNvSpPr>
          <p:nvPr>
            <p:ph type="title"/>
          </p:nvPr>
        </p:nvSpPr>
        <p:spPr/>
        <p:txBody>
          <a:bodyPr/>
          <a:lstStyle/>
          <a:p>
            <a:r>
              <a:rPr lang="fr-FR" dirty="0"/>
              <a:t>Elément de correction</a:t>
            </a:r>
          </a:p>
        </p:txBody>
      </p:sp>
      <p:sp>
        <p:nvSpPr>
          <p:cNvPr id="3" name="Espace réservé du contenu 2">
            <a:extLst>
              <a:ext uri="{FF2B5EF4-FFF2-40B4-BE49-F238E27FC236}">
                <a16:creationId xmlns:a16="http://schemas.microsoft.com/office/drawing/2014/main" id="{5292AB41-677F-4EAA-B911-843D370D9C7A}"/>
              </a:ext>
            </a:extLst>
          </p:cNvPr>
          <p:cNvSpPr>
            <a:spLocks noGrp="1"/>
          </p:cNvSpPr>
          <p:nvPr>
            <p:ph idx="1"/>
          </p:nvPr>
        </p:nvSpPr>
        <p:spPr/>
        <p:txBody>
          <a:bodyPr>
            <a:normAutofit fontScale="85000" lnSpcReduction="10000"/>
          </a:bodyPr>
          <a:lstStyle/>
          <a:p>
            <a:pPr>
              <a:lnSpc>
                <a:spcPct val="107000"/>
              </a:lnSpc>
              <a:spcAft>
                <a:spcPts val="800"/>
              </a:spcAft>
            </a:pPr>
            <a:r>
              <a:rPr lang="fr-FR" sz="1800" dirty="0">
                <a:solidFill>
                  <a:srgbClr val="1C1E21"/>
                </a:solidFill>
                <a:effectLst/>
                <a:latin typeface="inherit"/>
                <a:ea typeface="Times New Roman" panose="02020603050405020304" pitchFamily="18" charset="0"/>
                <a:cs typeface="Segoe UI Historic" panose="020B0502040204020203" pitchFamily="34" charset="0"/>
              </a:rPr>
              <a:t>la biomasse produits est extraite (usage humain) et dc pas de retour cyclique tandis que </a:t>
            </a:r>
            <a:r>
              <a:rPr lang="fr-FR" sz="1800" dirty="0" err="1">
                <a:solidFill>
                  <a:srgbClr val="1C1E21"/>
                </a:solidFill>
                <a:effectLst/>
                <a:latin typeface="inherit"/>
                <a:ea typeface="Times New Roman" panose="02020603050405020304" pitchFamily="18" charset="0"/>
                <a:cs typeface="Segoe UI Historic" panose="020B0502040204020203" pitchFamily="34" charset="0"/>
              </a:rPr>
              <a:t>ds</a:t>
            </a:r>
            <a:r>
              <a:rPr lang="fr-FR" sz="1800" dirty="0">
                <a:solidFill>
                  <a:srgbClr val="1C1E21"/>
                </a:solidFill>
                <a:effectLst/>
                <a:latin typeface="inherit"/>
                <a:ea typeface="Times New Roman" panose="02020603050405020304" pitchFamily="18" charset="0"/>
                <a:cs typeface="Segoe UI Historic" panose="020B0502040204020203" pitchFamily="34" charset="0"/>
              </a:rPr>
              <a:t> écosystème cycle production biomasse- décomposition biomasse. La balance des agrosystème n'est pas équilibrée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1C1E21"/>
                </a:solidFill>
                <a:effectLst/>
                <a:latin typeface="inherit"/>
                <a:ea typeface="Times New Roman" panose="02020603050405020304" pitchFamily="18" charset="0"/>
                <a:cs typeface="Segoe UI Historic" panose="020B0502040204020203" pitchFamily="34" charset="0"/>
              </a:rPr>
              <a:t> Genre tu fais du blé, tu récoltes et tu réutilises le sol </a:t>
            </a:r>
            <a:r>
              <a:rPr lang="fr-FR" sz="1800" dirty="0" err="1">
                <a:solidFill>
                  <a:srgbClr val="1C1E21"/>
                </a:solidFill>
                <a:effectLst/>
                <a:latin typeface="inherit"/>
                <a:ea typeface="Times New Roman" panose="02020603050405020304" pitchFamily="18" charset="0"/>
                <a:cs typeface="Segoe UI Historic" panose="020B0502040204020203" pitchFamily="34" charset="0"/>
              </a:rPr>
              <a:t>pr</a:t>
            </a:r>
            <a:r>
              <a:rPr lang="fr-FR" sz="1800" dirty="0">
                <a:solidFill>
                  <a:srgbClr val="1C1E21"/>
                </a:solidFill>
                <a:effectLst/>
                <a:latin typeface="inherit"/>
                <a:ea typeface="Times New Roman" panose="02020603050405020304" pitchFamily="18" charset="0"/>
                <a:cs typeface="Segoe UI Historic" panose="020B0502040204020203" pitchFamily="34" charset="0"/>
              </a:rPr>
              <a:t> la culture suivante dc en schéma bilan tu peux faire un versus </a:t>
            </a:r>
            <a:r>
              <a:rPr lang="fr-FR" sz="1800" dirty="0" err="1">
                <a:solidFill>
                  <a:srgbClr val="1C1E21"/>
                </a:solidFill>
                <a:effectLst/>
                <a:latin typeface="inherit"/>
                <a:ea typeface="Times New Roman" panose="02020603050405020304" pitchFamily="18" charset="0"/>
                <a:cs typeface="Segoe UI Historic" panose="020B0502040204020203" pitchFamily="34" charset="0"/>
              </a:rPr>
              <a:t>agrosysteme</a:t>
            </a:r>
            <a:r>
              <a:rPr lang="fr-FR" sz="1800" dirty="0">
                <a:solidFill>
                  <a:srgbClr val="1C1E21"/>
                </a:solidFill>
                <a:effectLst/>
                <a:latin typeface="inherit"/>
                <a:ea typeface="Times New Roman" panose="02020603050405020304" pitchFamily="18" charset="0"/>
                <a:cs typeface="Segoe UI Historic" panose="020B0502040204020203" pitchFamily="34" charset="0"/>
              </a:rPr>
              <a:t>/écosystème et tu symbolises le cycle de la biomasse de chacun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1C1E21"/>
                </a:solidFill>
                <a:effectLst/>
                <a:latin typeface="inherit"/>
                <a:ea typeface="Times New Roman" panose="02020603050405020304" pitchFamily="18" charset="0"/>
                <a:cs typeface="Segoe UI Historic" panose="020B0502040204020203" pitchFamily="34" charset="0"/>
              </a:rPr>
              <a:t> le doc professionnel soulève le problème de : usage des sols et besoins : concurrence entre production alimentaire et non alimentaire (carburant/tissu, urbanisation...) Et nécessité de garantir les besoins croissants alimentaires (démographie humaine croissante).</a:t>
            </a:r>
          </a:p>
          <a:p>
            <a:pPr>
              <a:lnSpc>
                <a:spcPct val="107000"/>
              </a:lnSpc>
              <a:spcAft>
                <a:spcPts val="800"/>
              </a:spcAft>
            </a:pPr>
            <a:r>
              <a:rPr lang="fr-FR" sz="1800" dirty="0">
                <a:solidFill>
                  <a:srgbClr val="1C1E21"/>
                </a:solidFill>
                <a:effectLst/>
                <a:latin typeface="inherit"/>
                <a:ea typeface="Times New Roman" panose="02020603050405020304" pitchFamily="18" charset="0"/>
                <a:cs typeface="Segoe UI Historic" panose="020B0502040204020203" pitchFamily="34" charset="0"/>
              </a:rPr>
              <a:t>Souvent c'est associé à des docs de la répartition de la démographie humaine et besoins alimentaires et chiffres sur la famine (l'agro industrie s'est imposée historiquement comme le seul outil </a:t>
            </a:r>
            <a:r>
              <a:rPr lang="fr-FR" sz="1800" dirty="0" err="1">
                <a:solidFill>
                  <a:srgbClr val="1C1E21"/>
                </a:solidFill>
                <a:effectLst/>
                <a:latin typeface="inherit"/>
                <a:ea typeface="Times New Roman" panose="02020603050405020304" pitchFamily="18" charset="0"/>
                <a:cs typeface="Segoe UI Historic" panose="020B0502040204020203" pitchFamily="34" charset="0"/>
              </a:rPr>
              <a:t>pr</a:t>
            </a:r>
            <a:r>
              <a:rPr lang="fr-FR" sz="1800" dirty="0">
                <a:solidFill>
                  <a:srgbClr val="1C1E21"/>
                </a:solidFill>
                <a:effectLst/>
                <a:latin typeface="inherit"/>
                <a:ea typeface="Times New Roman" panose="02020603050405020304" pitchFamily="18" charset="0"/>
                <a:cs typeface="Segoe UI Historic" panose="020B0502040204020203" pitchFamily="34" charset="0"/>
              </a:rPr>
              <a:t> lutter contre la famine sauf qu'en réalité ça marche pas comme ça : augmentation précarité cultivateurs et salinisation des sols (irrigation) pollution des eaux et sols et diminution diversité génétique des plantes cultivées.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6940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71111A-D29B-4BCA-B5FD-FB324A71F135}"/>
              </a:ext>
            </a:extLst>
          </p:cNvPr>
          <p:cNvSpPr>
            <a:spLocks noGrp="1"/>
          </p:cNvSpPr>
          <p:nvPr>
            <p:ph type="title"/>
          </p:nvPr>
        </p:nvSpPr>
        <p:spPr/>
        <p:txBody>
          <a:bodyPr/>
          <a:lstStyle/>
          <a:p>
            <a:r>
              <a:rPr lang="fr-FR" dirty="0"/>
              <a:t>Schéma bilan</a:t>
            </a:r>
          </a:p>
        </p:txBody>
      </p:sp>
      <p:pic>
        <p:nvPicPr>
          <p:cNvPr id="1026" name="Picture 2" descr="Aucune description disponible.">
            <a:extLst>
              <a:ext uri="{FF2B5EF4-FFF2-40B4-BE49-F238E27FC236}">
                <a16:creationId xmlns:a16="http://schemas.microsoft.com/office/drawing/2014/main" id="{DDA324E8-5C8E-4049-B86B-05FF1E00D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949271"/>
            <a:ext cx="5892800" cy="495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8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CC92F-E35B-4E02-8EDC-F0329586F85B}"/>
              </a:ext>
            </a:extLst>
          </p:cNvPr>
          <p:cNvSpPr>
            <a:spLocks noGrp="1"/>
          </p:cNvSpPr>
          <p:nvPr>
            <p:ph type="title"/>
          </p:nvPr>
        </p:nvSpPr>
        <p:spPr/>
        <p:txBody>
          <a:bodyPr/>
          <a:lstStyle/>
          <a:p>
            <a:r>
              <a:rPr lang="fr-FR" b="1" dirty="0">
                <a:latin typeface="Calibri" panose="020F0502020204030204" pitchFamily="34" charset="0"/>
                <a:cs typeface="Calibri" panose="020F0502020204030204" pitchFamily="34" charset="0"/>
              </a:rPr>
              <a:t>Introduction</a:t>
            </a:r>
          </a:p>
        </p:txBody>
      </p:sp>
      <p:sp>
        <p:nvSpPr>
          <p:cNvPr id="3" name="Espace réservé du contenu 2">
            <a:extLst>
              <a:ext uri="{FF2B5EF4-FFF2-40B4-BE49-F238E27FC236}">
                <a16:creationId xmlns:a16="http://schemas.microsoft.com/office/drawing/2014/main" id="{94B66EB2-DD3A-4910-A0A7-5EE7E47380F5}"/>
              </a:ext>
            </a:extLst>
          </p:cNvPr>
          <p:cNvSpPr>
            <a:spLocks noGrp="1"/>
          </p:cNvSpPr>
          <p:nvPr>
            <p:ph idx="1"/>
          </p:nvPr>
        </p:nvSpPr>
        <p:spPr/>
        <p:txBody>
          <a:bodyPr>
            <a:normAutofit fontScale="92500" lnSpcReduction="10000"/>
          </a:bodyPr>
          <a:lstStyle/>
          <a:p>
            <a:r>
              <a:rPr lang="fr-FR" dirty="0"/>
              <a:t>Point scientifique</a:t>
            </a:r>
          </a:p>
          <a:p>
            <a:pPr marL="0" indent="0">
              <a:buNone/>
            </a:pPr>
            <a:endParaRPr lang="fr-FR" dirty="0"/>
          </a:p>
          <a:p>
            <a:pPr marL="0" indent="0">
              <a:buNone/>
            </a:pPr>
            <a:r>
              <a:rPr lang="fr-FR" sz="1800" dirty="0">
                <a:effectLst/>
                <a:latin typeface="Calibri Light" panose="020F0302020204030204" pitchFamily="34" charset="0"/>
                <a:ea typeface="Calibri" panose="020F0502020204030204" pitchFamily="34" charset="0"/>
              </a:rPr>
              <a:t>Les </a:t>
            </a:r>
            <a:r>
              <a:rPr lang="fr-FR" sz="1800" b="1" dirty="0">
                <a:effectLst/>
                <a:latin typeface="Calibri Light" panose="020F0302020204030204" pitchFamily="34" charset="0"/>
                <a:ea typeface="Calibri" panose="020F0502020204030204" pitchFamily="34" charset="0"/>
              </a:rPr>
              <a:t>agrosystèmes</a:t>
            </a:r>
            <a:r>
              <a:rPr lang="fr-FR" sz="1800" dirty="0">
                <a:effectLst/>
                <a:latin typeface="Calibri Light" panose="020F0302020204030204" pitchFamily="34" charset="0"/>
                <a:ea typeface="Calibri" panose="020F0502020204030204" pitchFamily="34" charset="0"/>
              </a:rPr>
              <a:t> sont des écosystèmes agricoles, c’est-à-dire les espaces où l'homme se livre à des activités de culture et d'élevage,</a:t>
            </a:r>
          </a:p>
          <a:p>
            <a:pPr marL="0" indent="0">
              <a:buNone/>
            </a:pPr>
            <a:r>
              <a:rPr lang="fr-FR" sz="1800" dirty="0">
                <a:effectLst/>
                <a:latin typeface="Calibri Light" panose="020F0302020204030204" pitchFamily="34" charset="0"/>
                <a:ea typeface="Calibri" panose="020F0502020204030204" pitchFamily="34" charset="0"/>
                <a:cs typeface="Times New Roman" panose="02020603050405020304" pitchFamily="18" charset="0"/>
              </a:rPr>
              <a:t>L’ agrosystème se réalise artificiellement selon plusieurs étapes suivantes :</a:t>
            </a:r>
          </a:p>
          <a:p>
            <a:pPr>
              <a:buFontTx/>
              <a:buChar char="-"/>
            </a:pPr>
            <a:r>
              <a:rPr lang="fr-FR" sz="1800" b="1" dirty="0">
                <a:effectLst/>
                <a:latin typeface="Calibri Light" panose="020F0302020204030204" pitchFamily="34" charset="0"/>
                <a:ea typeface="Calibri" panose="020F0502020204030204" pitchFamily="34" charset="0"/>
              </a:rPr>
              <a:t>Défrichement</a:t>
            </a:r>
            <a:r>
              <a:rPr lang="fr-FR" sz="1800" dirty="0">
                <a:effectLst/>
                <a:latin typeface="Calibri Light" panose="020F0302020204030204" pitchFamily="34" charset="0"/>
                <a:ea typeface="Calibri" panose="020F0502020204030204" pitchFamily="34" charset="0"/>
              </a:rPr>
              <a:t> </a:t>
            </a:r>
            <a:endParaRPr lang="fr-FR" sz="1800" dirty="0">
              <a:latin typeface="Calibri Light" panose="020F0302020204030204" pitchFamily="34" charset="0"/>
              <a:ea typeface="Calibri" panose="020F0502020204030204" pitchFamily="34" charset="0"/>
              <a:cs typeface="Times New Roman" panose="02020603050405020304" pitchFamily="18" charset="0"/>
            </a:endParaRPr>
          </a:p>
          <a:p>
            <a:pPr>
              <a:buFontTx/>
              <a:buChar char="-"/>
            </a:pPr>
            <a:r>
              <a:rPr lang="fr-FR" sz="1800" b="1" dirty="0">
                <a:effectLst/>
                <a:latin typeface="Calibri Light" panose="020F0302020204030204" pitchFamily="34" charset="0"/>
                <a:ea typeface="Calibri" panose="020F0502020204030204" pitchFamily="34" charset="0"/>
              </a:rPr>
              <a:t>Pratiques spécifiques tendant à diminuer la diversité</a:t>
            </a:r>
            <a:endParaRPr lang="fr-FR" sz="1800" b="1" dirty="0">
              <a:effectLst/>
              <a:latin typeface="Calibri Light" panose="020F0302020204030204" pitchFamily="34" charset="0"/>
              <a:ea typeface="Calibri" panose="020F0502020204030204" pitchFamily="34" charset="0"/>
              <a:cs typeface="Times New Roman" panose="02020603050405020304" pitchFamily="18" charset="0"/>
            </a:endParaRPr>
          </a:p>
          <a:p>
            <a:pPr>
              <a:buFontTx/>
              <a:buChar char="-"/>
            </a:pPr>
            <a:r>
              <a:rPr lang="fr-FR" sz="1800" b="1" dirty="0">
                <a:effectLst/>
                <a:latin typeface="Calibri Light" panose="020F0302020204030204" pitchFamily="34" charset="0"/>
                <a:ea typeface="Calibri" panose="020F0502020204030204" pitchFamily="34" charset="0"/>
              </a:rPr>
              <a:t>Pratiques intensifiant la production nette </a:t>
            </a:r>
            <a:r>
              <a:rPr lang="fr-FR" sz="1800" dirty="0">
                <a:effectLst/>
                <a:latin typeface="Calibri Light" panose="020F0302020204030204" pitchFamily="34" charset="0"/>
                <a:ea typeface="Calibri" panose="020F0502020204030204" pitchFamily="34" charset="0"/>
              </a:rPr>
              <a:t>(intrants)</a:t>
            </a:r>
            <a:endParaRPr lang="fr-FR" sz="1800" b="1" dirty="0">
              <a:effectLst/>
              <a:latin typeface="Calibri Light" panose="020F0302020204030204" pitchFamily="34" charset="0"/>
              <a:ea typeface="Calibri" panose="020F0502020204030204" pitchFamily="34" charset="0"/>
            </a:endParaRPr>
          </a:p>
          <a:p>
            <a:pPr>
              <a:buFontTx/>
              <a:buChar char="-"/>
            </a:pPr>
            <a:r>
              <a:rPr lang="fr-FR" sz="1800" b="1" dirty="0">
                <a:effectLst/>
                <a:latin typeface="Calibri Light" panose="020F0302020204030204" pitchFamily="34" charset="0"/>
                <a:ea typeface="Calibri" panose="020F0502020204030204" pitchFamily="34" charset="0"/>
              </a:rPr>
              <a:t>Sélection de génotypes</a:t>
            </a:r>
            <a:r>
              <a:rPr lang="fr-FR" sz="1800" dirty="0">
                <a:effectLst/>
                <a:latin typeface="Calibri Light" panose="020F0302020204030204" pitchFamily="34" charset="0"/>
                <a:ea typeface="Calibri" panose="020F0502020204030204" pitchFamily="34" charset="0"/>
              </a:rPr>
              <a:t> </a:t>
            </a:r>
            <a:endParaRPr lang="fr-FR" sz="1800" b="1" dirty="0">
              <a:latin typeface="Calibri Light" panose="020F0302020204030204" pitchFamily="34" charset="0"/>
              <a:ea typeface="Calibri" panose="020F0502020204030204" pitchFamily="34" charset="0"/>
            </a:endParaRPr>
          </a:p>
          <a:p>
            <a:pPr>
              <a:buFontTx/>
              <a:buChar char="-"/>
            </a:pPr>
            <a:r>
              <a:rPr lang="fr-FR" sz="1800" b="1" dirty="0">
                <a:effectLst/>
                <a:latin typeface="Calibri Light" panose="020F0302020204030204" pitchFamily="34" charset="0"/>
                <a:ea typeface="Calibri" panose="020F0502020204030204" pitchFamily="34" charset="0"/>
              </a:rPr>
              <a:t>Modification profonde des paysages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a:p>
            <a:endParaRPr lang="fr-FR" dirty="0"/>
          </a:p>
        </p:txBody>
      </p:sp>
    </p:spTree>
    <p:extLst>
      <p:ext uri="{BB962C8B-B14F-4D97-AF65-F5344CB8AC3E}">
        <p14:creationId xmlns:p14="http://schemas.microsoft.com/office/powerpoint/2010/main" val="86612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A21E6-B109-42B6-A2A5-D43C9ADB120B}"/>
              </a:ext>
            </a:extLst>
          </p:cNvPr>
          <p:cNvSpPr>
            <a:spLocks noGrp="1"/>
          </p:cNvSpPr>
          <p:nvPr>
            <p:ph type="title"/>
          </p:nvPr>
        </p:nvSpPr>
        <p:spPr/>
        <p:txBody>
          <a:bodyPr>
            <a:normAutofit/>
          </a:bodyPr>
          <a:lstStyle/>
          <a:p>
            <a:pPr algn="ctr"/>
            <a:r>
              <a:rPr lang="fr-FR" sz="2800" b="1" dirty="0">
                <a:effectLst/>
                <a:latin typeface="Calibri" panose="020F0502020204030204" pitchFamily="34" charset="0"/>
                <a:ea typeface="Calibri" panose="020F0502020204030204" pitchFamily="34" charset="0"/>
                <a:cs typeface="Times New Roman" panose="02020603050405020304" pitchFamily="18" charset="0"/>
              </a:rPr>
              <a:t>Les objectifs de l’enseignement des sciences de la vie et de la Terre au lycée </a:t>
            </a:r>
            <a:endParaRPr lang="fr-FR" sz="6000" dirty="0"/>
          </a:p>
        </p:txBody>
      </p:sp>
      <p:sp>
        <p:nvSpPr>
          <p:cNvPr id="3" name="Espace réservé du contenu 2">
            <a:extLst>
              <a:ext uri="{FF2B5EF4-FFF2-40B4-BE49-F238E27FC236}">
                <a16:creationId xmlns:a16="http://schemas.microsoft.com/office/drawing/2014/main" id="{A4B33947-0F98-4EC5-81C5-9CA461738B2B}"/>
              </a:ext>
            </a:extLst>
          </p:cNvPr>
          <p:cNvSpPr>
            <a:spLocks noGrp="1"/>
          </p:cNvSpPr>
          <p:nvPr>
            <p:ph idx="1"/>
          </p:nvPr>
        </p:nvSpPr>
        <p:spPr/>
        <p:txBody>
          <a:bodyPr>
            <a:normAutofit/>
          </a:bodyPr>
          <a:lstStyle/>
          <a:p>
            <a:pPr algn="just"/>
            <a:r>
              <a:rPr lang="fr-FR" dirty="0">
                <a:latin typeface="Calibri Light" panose="020F0302020204030204" pitchFamily="34" charset="0"/>
                <a:cs typeface="Calibri Light" panose="020F0302020204030204" pitchFamily="34" charset="0"/>
              </a:rPr>
              <a:t>- </a:t>
            </a:r>
            <a:r>
              <a:rPr lang="fr-FR" sz="1800" dirty="0">
                <a:latin typeface="Calibri Light" panose="020F0302020204030204" pitchFamily="34" charset="0"/>
                <a:cs typeface="Calibri Light" panose="020F0302020204030204" pitchFamily="34" charset="0"/>
              </a:rPr>
              <a:t>F</a:t>
            </a:r>
            <a:r>
              <a:rPr lang="fr-FR" sz="1800" dirty="0">
                <a:effectLst/>
                <a:latin typeface="Calibri Light" panose="020F0302020204030204" pitchFamily="34" charset="0"/>
                <a:ea typeface="Calibri" panose="020F0502020204030204" pitchFamily="34" charset="0"/>
                <a:cs typeface="Calibri Light" panose="020F0302020204030204" pitchFamily="34" charset="0"/>
              </a:rPr>
              <a:t>ormation : scientifique solide et civique de l’élève</a:t>
            </a:r>
          </a:p>
          <a:p>
            <a:pPr algn="just"/>
            <a:r>
              <a:rPr lang="fr-FR" sz="1800" dirty="0">
                <a:latin typeface="Calibri Light" panose="020F0302020204030204" pitchFamily="34" charset="0"/>
                <a:cs typeface="Calibri Light" panose="020F0302020204030204" pitchFamily="34" charset="0"/>
              </a:rPr>
              <a:t>- P</a:t>
            </a:r>
            <a:r>
              <a:rPr lang="fr-FR" sz="1800" dirty="0">
                <a:effectLst/>
                <a:latin typeface="Calibri Light" panose="020F0302020204030204" pitchFamily="34" charset="0"/>
                <a:ea typeface="Calibri" panose="020F0502020204030204" pitchFamily="34" charset="0"/>
                <a:cs typeface="Calibri Light" panose="020F0302020204030204" pitchFamily="34" charset="0"/>
              </a:rPr>
              <a:t>ermettent à la fois la compréhension </a:t>
            </a:r>
            <a:r>
              <a:rPr lang="fr-FR" sz="1800" b="1" dirty="0">
                <a:effectLst/>
                <a:latin typeface="Calibri Light" panose="020F0302020204030204" pitchFamily="34" charset="0"/>
                <a:ea typeface="Calibri" panose="020F0502020204030204" pitchFamily="34" charset="0"/>
                <a:cs typeface="Calibri Light" panose="020F0302020204030204" pitchFamily="34" charset="0"/>
              </a:rPr>
              <a:t>d’objets</a:t>
            </a:r>
            <a:r>
              <a:rPr lang="fr-FR" sz="1800" dirty="0">
                <a:effectLst/>
                <a:latin typeface="Calibri Light" panose="020F0302020204030204" pitchFamily="34" charset="0"/>
                <a:ea typeface="Calibri" panose="020F0502020204030204" pitchFamily="34" charset="0"/>
                <a:cs typeface="Calibri Light" panose="020F0302020204030204" pitchFamily="34" charset="0"/>
              </a:rPr>
              <a:t> et de </a:t>
            </a:r>
            <a:r>
              <a:rPr lang="fr-FR" sz="1800" b="1" dirty="0">
                <a:effectLst/>
                <a:latin typeface="Calibri Light" panose="020F0302020204030204" pitchFamily="34" charset="0"/>
                <a:ea typeface="Calibri" panose="020F0502020204030204" pitchFamily="34" charset="0"/>
                <a:cs typeface="Calibri Light" panose="020F0302020204030204" pitchFamily="34" charset="0"/>
              </a:rPr>
              <a:t>méthodes</a:t>
            </a:r>
            <a:r>
              <a:rPr lang="fr-FR" sz="1800" dirty="0">
                <a:effectLst/>
                <a:latin typeface="Calibri Light" panose="020F0302020204030204" pitchFamily="34" charset="0"/>
                <a:ea typeface="Calibri" panose="020F0502020204030204" pitchFamily="34" charset="0"/>
                <a:cs typeface="Calibri Light" panose="020F0302020204030204" pitchFamily="34" charset="0"/>
              </a:rPr>
              <a:t> scientifiques et </a:t>
            </a:r>
            <a:r>
              <a:rPr lang="fr-FR" sz="1800" b="1" dirty="0">
                <a:effectLst/>
                <a:latin typeface="Calibri Light" panose="020F0302020204030204" pitchFamily="34" charset="0"/>
                <a:ea typeface="Calibri" panose="020F0502020204030204" pitchFamily="34" charset="0"/>
                <a:cs typeface="Calibri Light" panose="020F0302020204030204" pitchFamily="34" charset="0"/>
              </a:rPr>
              <a:t>l’éducation</a:t>
            </a:r>
            <a:r>
              <a:rPr lang="fr-FR" sz="1800" dirty="0">
                <a:effectLst/>
                <a:latin typeface="Calibri Light" panose="020F0302020204030204" pitchFamily="34" charset="0"/>
                <a:ea typeface="Calibri" panose="020F0502020204030204" pitchFamily="34" charset="0"/>
                <a:cs typeface="Calibri Light" panose="020F0302020204030204" pitchFamily="34" charset="0"/>
              </a:rPr>
              <a:t> en matière d’environnement, de santé, de sécurité, contribuant ainsi à la formation des futurs citoyens</a:t>
            </a:r>
          </a:p>
          <a:p>
            <a:pPr algn="just"/>
            <a:r>
              <a:rPr lang="fr-FR" sz="1800" dirty="0">
                <a:latin typeface="Calibri Light" panose="020F0302020204030204" pitchFamily="34" charset="0"/>
                <a:ea typeface="Calibri" panose="020F0502020204030204" pitchFamily="34" charset="0"/>
                <a:cs typeface="Calibri Light" panose="020F0302020204030204" pitchFamily="34" charset="0"/>
              </a:rPr>
              <a:t>L</a:t>
            </a:r>
            <a:r>
              <a:rPr lang="fr-FR" sz="1800" dirty="0">
                <a:effectLst/>
                <a:latin typeface="Calibri Light" panose="020F0302020204030204" pitchFamily="34" charset="0"/>
                <a:ea typeface="Calibri" panose="020F0502020204030204" pitchFamily="34" charset="0"/>
                <a:cs typeface="Calibri Light" panose="020F0302020204030204" pitchFamily="34" charset="0"/>
              </a:rPr>
              <a:t>a discipline porte </a:t>
            </a:r>
            <a:r>
              <a:rPr lang="fr-FR" sz="1800" b="1" dirty="0">
                <a:effectLst/>
                <a:latin typeface="Calibri Light" panose="020F0302020204030204" pitchFamily="34" charset="0"/>
                <a:ea typeface="Calibri" panose="020F0502020204030204" pitchFamily="34" charset="0"/>
                <a:cs typeface="Calibri Light" panose="020F0302020204030204" pitchFamily="34" charset="0"/>
              </a:rPr>
              <a:t>3 objectifs majeurs </a:t>
            </a:r>
            <a:r>
              <a:rPr lang="fr-FR" sz="1800" dirty="0">
                <a:effectLst/>
                <a:latin typeface="Calibri Light" panose="020F0302020204030204" pitchFamily="34" charset="0"/>
                <a:ea typeface="Calibri" panose="020F0502020204030204" pitchFamily="34" charset="0"/>
                <a:cs typeface="Calibri Light" panose="020F0302020204030204" pitchFamily="34" charset="0"/>
              </a:rPr>
              <a:t>: </a:t>
            </a:r>
          </a:p>
          <a:p>
            <a:pPr lvl="1" algn="just">
              <a:buFont typeface="Arial" panose="020B0604020202020204" pitchFamily="34" charset="0"/>
              <a:buChar char="•"/>
            </a:pPr>
            <a:r>
              <a:rPr lang="fr-FR" sz="1800" i="0" dirty="0">
                <a:effectLst/>
                <a:latin typeface="Calibri Light" panose="020F0302020204030204" pitchFamily="34" charset="0"/>
                <a:ea typeface="Calibri" panose="020F0502020204030204" pitchFamily="34" charset="0"/>
                <a:cs typeface="Calibri Light" panose="020F0302020204030204" pitchFamily="34" charset="0"/>
              </a:rPr>
              <a:t>renforcer la maîtrise de connaissances scientifiquement et de modes de raisonnement propres aux sciences</a:t>
            </a:r>
            <a:endParaRPr lang="fr-FR" sz="1800" dirty="0">
              <a:effectLst/>
              <a:latin typeface="Calibri Light" panose="020F0302020204030204" pitchFamily="34" charset="0"/>
              <a:ea typeface="Calibri" panose="020F0502020204030204" pitchFamily="34" charset="0"/>
              <a:cs typeface="Calibri Light" panose="020F0302020204030204" pitchFamily="34" charset="0"/>
            </a:endParaRPr>
          </a:p>
          <a:p>
            <a:pPr lvl="1" algn="just">
              <a:buFont typeface="Arial" panose="020B0604020202020204" pitchFamily="34" charset="0"/>
              <a:buChar char="•"/>
            </a:pPr>
            <a:r>
              <a:rPr lang="fr-FR" sz="1800" i="0" dirty="0">
                <a:effectLst/>
                <a:latin typeface="Calibri Light" panose="020F0302020204030204" pitchFamily="34" charset="0"/>
                <a:ea typeface="Calibri" panose="020F0502020204030204" pitchFamily="34" charset="0"/>
                <a:cs typeface="Calibri Light" panose="020F0302020204030204" pitchFamily="34" charset="0"/>
              </a:rPr>
              <a:t>participer à la formation de l’esprit critique et à l’éducation civique </a:t>
            </a:r>
          </a:p>
          <a:p>
            <a:pPr lvl="1" algn="just">
              <a:buFont typeface="Arial" panose="020B0604020202020204" pitchFamily="34" charset="0"/>
              <a:buChar char="•"/>
            </a:pPr>
            <a:r>
              <a:rPr lang="fr-FR" sz="1800" i="0" dirty="0">
                <a:effectLst/>
                <a:latin typeface="Calibri Light" panose="020F0302020204030204" pitchFamily="34" charset="0"/>
                <a:ea typeface="Calibri" panose="020F0502020204030204" pitchFamily="34" charset="0"/>
                <a:cs typeface="Calibri Light" panose="020F0302020204030204" pitchFamily="34" charset="0"/>
              </a:rPr>
              <a:t>préparer les élèves qui choisiront une formation</a:t>
            </a:r>
          </a:p>
        </p:txBody>
      </p:sp>
    </p:spTree>
    <p:extLst>
      <p:ext uri="{BB962C8B-B14F-4D97-AF65-F5344CB8AC3E}">
        <p14:creationId xmlns:p14="http://schemas.microsoft.com/office/powerpoint/2010/main" val="220986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07298-ABB5-457B-8C75-F22D223D92D5}"/>
              </a:ext>
            </a:extLst>
          </p:cNvPr>
          <p:cNvSpPr>
            <a:spLocks noGrp="1"/>
          </p:cNvSpPr>
          <p:nvPr>
            <p:ph type="title"/>
          </p:nvPr>
        </p:nvSpPr>
        <p:spPr>
          <a:xfrm>
            <a:off x="1371599" y="342900"/>
            <a:ext cx="4173845" cy="1485900"/>
          </a:xfrm>
        </p:spPr>
        <p:txBody>
          <a:bodyPr>
            <a:normAutofit/>
          </a:bodyPr>
          <a:lstStyle/>
          <a:p>
            <a:r>
              <a:rPr lang="fr-FR" dirty="0"/>
              <a:t>Place dans le BO</a:t>
            </a:r>
          </a:p>
        </p:txBody>
      </p:sp>
      <p:sp>
        <p:nvSpPr>
          <p:cNvPr id="3" name="Espace réservé du contenu 2">
            <a:extLst>
              <a:ext uri="{FF2B5EF4-FFF2-40B4-BE49-F238E27FC236}">
                <a16:creationId xmlns:a16="http://schemas.microsoft.com/office/drawing/2014/main" id="{3ACD16A6-52D8-4CD2-A837-606467E6C592}"/>
              </a:ext>
            </a:extLst>
          </p:cNvPr>
          <p:cNvSpPr>
            <a:spLocks noGrp="1"/>
          </p:cNvSpPr>
          <p:nvPr>
            <p:ph idx="1"/>
          </p:nvPr>
        </p:nvSpPr>
        <p:spPr>
          <a:xfrm>
            <a:off x="876300" y="2286000"/>
            <a:ext cx="4600575" cy="3581400"/>
          </a:xfrm>
        </p:spPr>
        <p:txBody>
          <a:bodyPr>
            <a:normAutofit/>
          </a:bodyPr>
          <a:lstStyle/>
          <a:p>
            <a:r>
              <a:rPr lang="fr-FR" b="1" dirty="0"/>
              <a:t>Thèmes</a:t>
            </a:r>
            <a:r>
              <a:rPr lang="fr-FR" dirty="0"/>
              <a:t> : Les enjeux contemporains de la planète</a:t>
            </a:r>
          </a:p>
          <a:p>
            <a:endParaRPr lang="fr-FR" dirty="0"/>
          </a:p>
          <a:p>
            <a:r>
              <a:rPr lang="fr-FR" b="1" dirty="0"/>
              <a:t>Chapitre</a:t>
            </a:r>
            <a:r>
              <a:rPr lang="fr-FR" dirty="0"/>
              <a:t> : Agrosystèmes et développement durable</a:t>
            </a:r>
          </a:p>
          <a:p>
            <a:endParaRPr lang="fr-FR" dirty="0"/>
          </a:p>
          <a:p>
            <a:r>
              <a:rPr lang="fr-FR" b="1" dirty="0"/>
              <a:t>Partie</a:t>
            </a:r>
            <a:r>
              <a:rPr lang="fr-FR" dirty="0"/>
              <a:t> : Structure et fonctionnement des agrosystèmes</a:t>
            </a:r>
          </a:p>
        </p:txBody>
      </p:sp>
      <p:pic>
        <p:nvPicPr>
          <p:cNvPr id="4" name="Espace réservé du contenu 4">
            <a:extLst>
              <a:ext uri="{FF2B5EF4-FFF2-40B4-BE49-F238E27FC236}">
                <a16:creationId xmlns:a16="http://schemas.microsoft.com/office/drawing/2014/main" id="{78B856F4-AE56-4E45-9539-0864FB8CB9B7}"/>
              </a:ext>
            </a:extLst>
          </p:cNvPr>
          <p:cNvPicPr>
            <a:picLocks noChangeAspect="1"/>
          </p:cNvPicPr>
          <p:nvPr/>
        </p:nvPicPr>
        <p:blipFill>
          <a:blip r:embed="rId2"/>
          <a:stretch>
            <a:fillRect/>
          </a:stretch>
        </p:blipFill>
        <p:spPr>
          <a:xfrm>
            <a:off x="5545444" y="1452826"/>
            <a:ext cx="6498759" cy="5247747"/>
          </a:xfrm>
          <a:prstGeom prst="rect">
            <a:avLst/>
          </a:prstGeom>
        </p:spPr>
      </p:pic>
    </p:spTree>
    <p:extLst>
      <p:ext uri="{BB962C8B-B14F-4D97-AF65-F5344CB8AC3E}">
        <p14:creationId xmlns:p14="http://schemas.microsoft.com/office/powerpoint/2010/main" val="3739257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2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ce réservé du contenu 6">
            <a:extLst>
              <a:ext uri="{FF2B5EF4-FFF2-40B4-BE49-F238E27FC236}">
                <a16:creationId xmlns:a16="http://schemas.microsoft.com/office/drawing/2014/main" id="{D2B0C6E1-F4DA-4495-B88B-34F537E8488D}"/>
              </a:ext>
            </a:extLst>
          </p:cNvPr>
          <p:cNvPicPr>
            <a:picLocks noGrp="1" noChangeAspect="1"/>
          </p:cNvPicPr>
          <p:nvPr>
            <p:ph idx="1"/>
          </p:nvPr>
        </p:nvPicPr>
        <p:blipFill>
          <a:blip r:embed="rId2"/>
          <a:stretch>
            <a:fillRect/>
          </a:stretch>
        </p:blipFill>
        <p:spPr>
          <a:xfrm>
            <a:off x="783286" y="1396887"/>
            <a:ext cx="10625429" cy="4064226"/>
          </a:xfrm>
          <a:prstGeom prst="rect">
            <a:avLst/>
          </a:prstGeom>
        </p:spPr>
      </p:pic>
    </p:spTree>
    <p:extLst>
      <p:ext uri="{BB962C8B-B14F-4D97-AF65-F5344CB8AC3E}">
        <p14:creationId xmlns:p14="http://schemas.microsoft.com/office/powerpoint/2010/main" val="64928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7DA04C-9BBE-4E85-8844-6F61BDB5827D}"/>
              </a:ext>
            </a:extLst>
          </p:cNvPr>
          <p:cNvSpPr>
            <a:spLocks noGrp="1"/>
          </p:cNvSpPr>
          <p:nvPr>
            <p:ph type="title"/>
          </p:nvPr>
        </p:nvSpPr>
        <p:spPr/>
        <p:txBody>
          <a:bodyPr/>
          <a:lstStyle/>
          <a:p>
            <a:r>
              <a:rPr lang="fr-FR" dirty="0"/>
              <a:t>Pré requis</a:t>
            </a:r>
          </a:p>
        </p:txBody>
      </p:sp>
      <p:sp>
        <p:nvSpPr>
          <p:cNvPr id="3" name="Espace réservé du contenu 2">
            <a:extLst>
              <a:ext uri="{FF2B5EF4-FFF2-40B4-BE49-F238E27FC236}">
                <a16:creationId xmlns:a16="http://schemas.microsoft.com/office/drawing/2014/main" id="{27C0CD06-552C-4E4C-9965-934E1FF00182}"/>
              </a:ext>
            </a:extLst>
          </p:cNvPr>
          <p:cNvSpPr>
            <a:spLocks noGrp="1"/>
          </p:cNvSpPr>
          <p:nvPr>
            <p:ph idx="1"/>
          </p:nvPr>
        </p:nvSpPr>
        <p:spPr>
          <a:xfrm>
            <a:off x="1371600" y="1669002"/>
            <a:ext cx="9601200" cy="4198398"/>
          </a:xfrm>
        </p:spPr>
        <p:txBody>
          <a:bodyPr>
            <a:normAutofit lnSpcReduction="10000"/>
          </a:bodyPr>
          <a:lstStyle/>
          <a:p>
            <a:r>
              <a:rPr lang="fr-FR" b="1" dirty="0">
                <a:latin typeface="Calibri Light" panose="020F0302020204030204" pitchFamily="34" charset="0"/>
                <a:cs typeface="Calibri Light" panose="020F0302020204030204" pitchFamily="34" charset="0"/>
              </a:rPr>
              <a:t>Cycle 3 </a:t>
            </a:r>
            <a:r>
              <a:rPr lang="fr-FR" dirty="0">
                <a:latin typeface="Calibri Light" panose="020F0302020204030204" pitchFamily="34" charset="0"/>
                <a:cs typeface="Calibri Light" panose="020F0302020204030204" pitchFamily="34" charset="0"/>
              </a:rPr>
              <a:t>: Les </a:t>
            </a:r>
            <a:r>
              <a:rPr lang="fr-FR" b="1" dirty="0">
                <a:latin typeface="Calibri Light" panose="020F0302020204030204" pitchFamily="34" charset="0"/>
                <a:cs typeface="Calibri Light" panose="020F0302020204030204" pitchFamily="34" charset="0"/>
              </a:rPr>
              <a:t>besoins</a:t>
            </a:r>
            <a:r>
              <a:rPr lang="fr-FR" dirty="0">
                <a:latin typeface="Calibri Light" panose="020F0302020204030204" pitchFamily="34" charset="0"/>
                <a:cs typeface="Calibri Light" panose="020F0302020204030204" pitchFamily="34" charset="0"/>
              </a:rPr>
              <a:t> alimentaires des animaux, les besoins nutritifs des plantes vertes. Les notions de </a:t>
            </a:r>
            <a:r>
              <a:rPr lang="fr-FR" b="1" dirty="0">
                <a:latin typeface="Calibri Light" panose="020F0302020204030204" pitchFamily="34" charset="0"/>
                <a:cs typeface="Calibri Light" panose="020F0302020204030204" pitchFamily="34" charset="0"/>
              </a:rPr>
              <a:t>décomposeurs</a:t>
            </a:r>
            <a:r>
              <a:rPr lang="fr-FR" dirty="0">
                <a:latin typeface="Calibri Light" panose="020F0302020204030204" pitchFamily="34" charset="0"/>
                <a:cs typeface="Calibri Light" panose="020F0302020204030204" pitchFamily="34" charset="0"/>
              </a:rPr>
              <a:t> du sol et le </a:t>
            </a:r>
            <a:r>
              <a:rPr lang="fr-FR" b="1" dirty="0">
                <a:latin typeface="Calibri Light" panose="020F0302020204030204" pitchFamily="34" charset="0"/>
                <a:cs typeface="Calibri Light" panose="020F0302020204030204" pitchFamily="34" charset="0"/>
              </a:rPr>
              <a:t>recyclage</a:t>
            </a:r>
            <a:r>
              <a:rPr lang="fr-FR" dirty="0">
                <a:latin typeface="Calibri Light" panose="020F0302020204030204" pitchFamily="34" charset="0"/>
                <a:cs typeface="Calibri Light" panose="020F0302020204030204" pitchFamily="34" charset="0"/>
              </a:rPr>
              <a:t> de la matière</a:t>
            </a:r>
          </a:p>
          <a:p>
            <a:r>
              <a:rPr lang="fr-FR" b="1" dirty="0">
                <a:latin typeface="Calibri Light" panose="020F0302020204030204" pitchFamily="34" charset="0"/>
                <a:cs typeface="Calibri Light" panose="020F0302020204030204" pitchFamily="34" charset="0"/>
              </a:rPr>
              <a:t>Cycle 4 </a:t>
            </a:r>
            <a:r>
              <a:rPr lang="fr-FR" dirty="0">
                <a:latin typeface="Calibri Light" panose="020F0302020204030204" pitchFamily="34" charset="0"/>
                <a:cs typeface="Calibri Light" panose="020F0302020204030204" pitchFamily="34" charset="0"/>
              </a:rPr>
              <a:t>: </a:t>
            </a:r>
          </a:p>
          <a:p>
            <a:pPr lvl="1">
              <a:buFont typeface="Arial" panose="020B0604020202020204" pitchFamily="34" charset="0"/>
              <a:buChar char="•"/>
            </a:pPr>
            <a:r>
              <a:rPr lang="fr-FR" i="0" dirty="0">
                <a:latin typeface="Calibri Light" panose="020F0302020204030204" pitchFamily="34" charset="0"/>
                <a:cs typeface="Calibri Light" panose="020F0302020204030204" pitchFamily="34" charset="0"/>
              </a:rPr>
              <a:t>l’exploitation d’une ressource naturelle par l’être humain </a:t>
            </a:r>
            <a:r>
              <a:rPr lang="fr-FR" b="1" i="0" dirty="0">
                <a:latin typeface="Calibri Light" panose="020F0302020204030204" pitchFamily="34" charset="0"/>
                <a:cs typeface="Calibri Light" panose="020F0302020204030204" pitchFamily="34" charset="0"/>
              </a:rPr>
              <a:t>pour ses besoins en nourriture et ses activités quotidiennes</a:t>
            </a:r>
            <a:r>
              <a:rPr lang="fr-FR" i="0" dirty="0">
                <a:latin typeface="Calibri Light" panose="020F0302020204030204" pitchFamily="34" charset="0"/>
                <a:cs typeface="Calibri Light" panose="020F0302020204030204" pitchFamily="34" charset="0"/>
              </a:rPr>
              <a:t>,</a:t>
            </a:r>
          </a:p>
          <a:p>
            <a:pPr lvl="1">
              <a:buFont typeface="Arial" panose="020B0604020202020204" pitchFamily="34" charset="0"/>
              <a:buChar char="•"/>
            </a:pPr>
            <a:r>
              <a:rPr lang="fr-FR" i="0" dirty="0">
                <a:latin typeface="Calibri Light" panose="020F0302020204030204" pitchFamily="34" charset="0"/>
                <a:cs typeface="Calibri Light" panose="020F0302020204030204" pitchFamily="34" charset="0"/>
              </a:rPr>
              <a:t>ces actions ont un </a:t>
            </a:r>
            <a:r>
              <a:rPr lang="fr-FR" b="1" i="0" dirty="0">
                <a:latin typeface="Calibri Light" panose="020F0302020204030204" pitchFamily="34" charset="0"/>
                <a:cs typeface="Calibri Light" panose="020F0302020204030204" pitchFamily="34" charset="0"/>
              </a:rPr>
              <a:t>impact environnemental </a:t>
            </a:r>
            <a:r>
              <a:rPr lang="fr-FR" i="0" dirty="0">
                <a:latin typeface="Calibri Light" panose="020F0302020204030204" pitchFamily="34" charset="0"/>
                <a:cs typeface="Calibri Light" panose="020F0302020204030204" pitchFamily="34" charset="0"/>
              </a:rPr>
              <a:t>et que l’être humain modifie L’organisation et le fonctionnement des écosystèmes. </a:t>
            </a:r>
          </a:p>
          <a:p>
            <a:pPr lvl="1">
              <a:buFont typeface="Arial" panose="020B0604020202020204" pitchFamily="34" charset="0"/>
              <a:buChar char="•"/>
            </a:pPr>
            <a:r>
              <a:rPr lang="fr-FR" b="1" i="0" dirty="0">
                <a:latin typeface="Calibri Light" panose="020F0302020204030204" pitchFamily="34" charset="0"/>
                <a:cs typeface="Calibri Light" panose="020F0302020204030204" pitchFamily="34" charset="0"/>
              </a:rPr>
              <a:t>Des solutions de restauration </a:t>
            </a:r>
            <a:r>
              <a:rPr lang="fr-FR" i="0" dirty="0">
                <a:latin typeface="Calibri Light" panose="020F0302020204030204" pitchFamily="34" charset="0"/>
                <a:cs typeface="Calibri Light" panose="020F0302020204030204" pitchFamily="34" charset="0"/>
              </a:rPr>
              <a:t>et de </a:t>
            </a:r>
            <a:r>
              <a:rPr lang="fr-FR" b="1" i="0" dirty="0">
                <a:latin typeface="Calibri Light" panose="020F0302020204030204" pitchFamily="34" charset="0"/>
                <a:cs typeface="Calibri Light" panose="020F0302020204030204" pitchFamily="34" charset="0"/>
              </a:rPr>
              <a:t>préservation</a:t>
            </a:r>
            <a:endParaRPr lang="fr-FR" b="1" dirty="0">
              <a:latin typeface="Calibri Light" panose="020F0302020204030204" pitchFamily="34" charset="0"/>
              <a:cs typeface="Calibri Light" panose="020F0302020204030204" pitchFamily="34" charset="0"/>
            </a:endParaRPr>
          </a:p>
          <a:p>
            <a:r>
              <a:rPr lang="fr-FR" b="1" dirty="0">
                <a:latin typeface="Calibri Light" panose="020F0302020204030204" pitchFamily="34" charset="0"/>
                <a:cs typeface="Calibri Light" panose="020F0302020204030204" pitchFamily="34" charset="0"/>
              </a:rPr>
              <a:t>Séances précédentes</a:t>
            </a:r>
            <a:r>
              <a:rPr lang="fr-FR" dirty="0">
                <a:latin typeface="Calibri Light" panose="020F0302020204030204" pitchFamily="34" charset="0"/>
                <a:cs typeface="Calibri Light" panose="020F0302020204030204" pitchFamily="34" charset="0"/>
              </a:rPr>
              <a:t>:</a:t>
            </a:r>
          </a:p>
          <a:p>
            <a:pPr lvl="1"/>
            <a:r>
              <a:rPr lang="fr-FR" i="0" u="sng" dirty="0">
                <a:latin typeface="Calibri Light" panose="020F0302020204030204" pitchFamily="34" charset="0"/>
                <a:cs typeface="Calibri Light" panose="020F0302020204030204" pitchFamily="34" charset="0"/>
              </a:rPr>
              <a:t>Erosion, processus et conséquence</a:t>
            </a:r>
          </a:p>
          <a:p>
            <a:pPr lvl="1"/>
            <a:r>
              <a:rPr lang="fr-FR" i="0" dirty="0">
                <a:latin typeface="Calibri Light" panose="020F0302020204030204" pitchFamily="34" charset="0"/>
                <a:cs typeface="Calibri Light" panose="020F0302020204030204" pitchFamily="34" charset="0"/>
              </a:rPr>
              <a:t>Le sol résulte de l’altération de la roche mère et de la transformation de la matière organique : ceci forme la fraction solide du sol.</a:t>
            </a:r>
          </a:p>
          <a:p>
            <a:pPr lvl="1"/>
            <a:endParaRPr lang="fr-FR" dirty="0">
              <a:latin typeface="Calibri Light" panose="020F0302020204030204" pitchFamily="34" charset="0"/>
              <a:cs typeface="Calibri Light" panose="020F0302020204030204" pitchFamily="34" charset="0"/>
            </a:endParaRPr>
          </a:p>
          <a:p>
            <a:pPr marL="530352" lvl="1" indent="0">
              <a:buNone/>
            </a:pPr>
            <a:endParaRPr lang="fr-FR"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938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49D058-4BF4-4A22-B0EB-03F0DE91CB00}"/>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9AF2C90D-2BFA-4E42-B4B8-6CE2703D7F18}"/>
              </a:ext>
            </a:extLst>
          </p:cNvPr>
          <p:cNvSpPr>
            <a:spLocks noGrp="1"/>
          </p:cNvSpPr>
          <p:nvPr>
            <p:ph idx="1"/>
          </p:nvPr>
        </p:nvSpPr>
        <p:spPr>
          <a:xfrm>
            <a:off x="1371600" y="1926454"/>
            <a:ext cx="9601200" cy="3940946"/>
          </a:xfrm>
        </p:spPr>
        <p:txBody>
          <a:bodyPr/>
          <a:lstStyle/>
          <a:p>
            <a:pPr marL="0" indent="0">
              <a:buNone/>
            </a:pPr>
            <a:r>
              <a:rPr lang="fr-FR" sz="2800" b="1" dirty="0">
                <a:latin typeface="Calibri Light" panose="020F0302020204030204" pitchFamily="34" charset="0"/>
                <a:cs typeface="Calibri Light" panose="020F0302020204030204" pitchFamily="34" charset="0"/>
              </a:rPr>
              <a:t>Chapitre</a:t>
            </a:r>
            <a:r>
              <a:rPr lang="fr-FR" sz="2800" dirty="0">
                <a:latin typeface="Calibri Light" panose="020F0302020204030204" pitchFamily="34" charset="0"/>
                <a:cs typeface="Calibri Light" panose="020F0302020204030204" pitchFamily="34" charset="0"/>
              </a:rPr>
              <a:t> : Agrosystèmes et développement durable</a:t>
            </a:r>
          </a:p>
          <a:p>
            <a:pPr marL="0" indent="0">
              <a:buNone/>
            </a:pPr>
            <a:endParaRPr lang="fr-FR" dirty="0">
              <a:latin typeface="Calibri Light" panose="020F0302020204030204" pitchFamily="34" charset="0"/>
              <a:cs typeface="Calibri Light" panose="020F0302020204030204" pitchFamily="34" charset="0"/>
            </a:endParaRPr>
          </a:p>
          <a:p>
            <a:r>
              <a:rPr lang="fr-FR" b="1" dirty="0">
                <a:latin typeface="Calibri Light" panose="020F0302020204030204" pitchFamily="34" charset="0"/>
                <a:cs typeface="Calibri Light" panose="020F0302020204030204" pitchFamily="34" charset="0"/>
              </a:rPr>
              <a:t>I - Structure et fonctionnement des agrosystèmes</a:t>
            </a:r>
          </a:p>
          <a:p>
            <a:r>
              <a:rPr lang="fr-FR" b="1" dirty="0">
                <a:latin typeface="Calibri Light" panose="020F0302020204030204" pitchFamily="34" charset="0"/>
                <a:cs typeface="Calibri Light" panose="020F0302020204030204" pitchFamily="34" charset="0"/>
              </a:rPr>
              <a:t>II- Caractéristiques des sols et production de biomasse </a:t>
            </a:r>
          </a:p>
          <a:p>
            <a:pPr marL="0" indent="0">
              <a:buNone/>
            </a:pPr>
            <a:r>
              <a:rPr lang="fr-FR" u="sng" dirty="0">
                <a:latin typeface="Calibri Light" panose="020F0302020204030204" pitchFamily="34" charset="0"/>
                <a:cs typeface="Calibri Light" panose="020F0302020204030204" pitchFamily="34" charset="0"/>
              </a:rPr>
              <a:t>Séance 1 </a:t>
            </a:r>
            <a:r>
              <a:rPr lang="fr-FR" dirty="0">
                <a:latin typeface="Calibri Light" panose="020F0302020204030204" pitchFamily="34" charset="0"/>
                <a:cs typeface="Calibri Light" panose="020F0302020204030204" pitchFamily="34" charset="0"/>
              </a:rPr>
              <a:t>: Rôle « fonctionnel » de la matière organique du sol</a:t>
            </a:r>
          </a:p>
          <a:p>
            <a:pPr marL="0" indent="0">
              <a:buNone/>
            </a:pPr>
            <a:r>
              <a:rPr lang="fr-FR" dirty="0">
                <a:latin typeface="Calibri Light" panose="020F0302020204030204" pitchFamily="34" charset="0"/>
                <a:cs typeface="Calibri Light" panose="020F0302020204030204" pitchFamily="34" charset="0"/>
              </a:rPr>
              <a:t>	 TP : </a:t>
            </a:r>
            <a:r>
              <a:rPr lang="fr-FR" dirty="0">
                <a:solidFill>
                  <a:srgbClr val="28262B"/>
                </a:solidFill>
                <a:latin typeface="Calibri Light" panose="020F0302020204030204" pitchFamily="34" charset="0"/>
                <a:cs typeface="Calibri Light" panose="020F0302020204030204" pitchFamily="34" charset="0"/>
              </a:rPr>
              <a:t>mise en évidence du complexe argilo-humique</a:t>
            </a:r>
          </a:p>
          <a:p>
            <a:pPr marL="0" indent="0">
              <a:buNone/>
            </a:pPr>
            <a:endParaRPr lang="fr-FR" dirty="0">
              <a:latin typeface="Calibri Light" panose="020F0302020204030204" pitchFamily="34" charset="0"/>
              <a:cs typeface="Calibri Light" panose="020F0302020204030204" pitchFamily="34" charset="0"/>
            </a:endParaRPr>
          </a:p>
          <a:p>
            <a:pPr marL="0" indent="0">
              <a:buNone/>
            </a:pPr>
            <a:r>
              <a:rPr lang="fr-FR" u="sng" dirty="0">
                <a:latin typeface="Calibri Light" panose="020F0302020204030204" pitchFamily="34" charset="0"/>
                <a:cs typeface="Calibri Light" panose="020F0302020204030204" pitchFamily="34" charset="0"/>
              </a:rPr>
              <a:t>Séance 2 </a:t>
            </a:r>
            <a:r>
              <a:rPr lang="fr-FR" dirty="0">
                <a:latin typeface="Calibri Light" panose="020F0302020204030204" pitchFamily="34" charset="0"/>
                <a:cs typeface="Calibri Light" panose="020F0302020204030204" pitchFamily="34" charset="0"/>
              </a:rPr>
              <a:t>:</a:t>
            </a:r>
          </a:p>
          <a:p>
            <a:endParaRPr lang="fr-FR"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5877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070A3-2C06-441C-92A2-BB8ADC26BD67}"/>
              </a:ext>
            </a:extLst>
          </p:cNvPr>
          <p:cNvSpPr>
            <a:spLocks noGrp="1"/>
          </p:cNvSpPr>
          <p:nvPr>
            <p:ph type="title"/>
          </p:nvPr>
        </p:nvSpPr>
        <p:spPr>
          <a:xfrm>
            <a:off x="1371599" y="685800"/>
            <a:ext cx="10222637" cy="1485900"/>
          </a:xfrm>
        </p:spPr>
        <p:txBody>
          <a:bodyPr>
            <a:normAutofit/>
          </a:bodyPr>
          <a:lstStyle/>
          <a:p>
            <a:r>
              <a:rPr lang="fr-FR" sz="3200" b="1" u="sng" dirty="0">
                <a:solidFill>
                  <a:srgbClr val="FF0000"/>
                </a:solidFill>
                <a:latin typeface="Calibri Light" panose="020F0302020204030204" pitchFamily="34" charset="0"/>
                <a:cs typeface="Calibri Light" panose="020F0302020204030204" pitchFamily="34" charset="0"/>
              </a:rPr>
              <a:t>Séance 1 : Rôle « fonctionnel » de la matière organique du sol </a:t>
            </a:r>
          </a:p>
        </p:txBody>
      </p:sp>
      <p:sp>
        <p:nvSpPr>
          <p:cNvPr id="7" name="Espace réservé du contenu 6">
            <a:extLst>
              <a:ext uri="{FF2B5EF4-FFF2-40B4-BE49-F238E27FC236}">
                <a16:creationId xmlns:a16="http://schemas.microsoft.com/office/drawing/2014/main" id="{026AC2D9-FE5C-4B7D-A1AC-A5249ADB60E5}"/>
              </a:ext>
            </a:extLst>
          </p:cNvPr>
          <p:cNvSpPr>
            <a:spLocks noGrp="1"/>
          </p:cNvSpPr>
          <p:nvPr>
            <p:ph idx="1"/>
          </p:nvPr>
        </p:nvSpPr>
        <p:spPr>
          <a:xfrm>
            <a:off x="1371599" y="1784411"/>
            <a:ext cx="10391314" cy="4643022"/>
          </a:xfrm>
        </p:spPr>
        <p:txBody>
          <a:bodyPr>
            <a:normAutofit lnSpcReduction="10000"/>
          </a:bodyPr>
          <a:lstStyle/>
          <a:p>
            <a:r>
              <a:rPr lang="fr-FR" b="1" dirty="0">
                <a:latin typeface="Calibri Light" panose="020F0302020204030204" pitchFamily="34" charset="0"/>
                <a:cs typeface="Calibri Light" panose="020F0302020204030204" pitchFamily="34" charset="0"/>
              </a:rPr>
              <a:t>Objectif de connaissance </a:t>
            </a:r>
            <a:r>
              <a:rPr lang="fr-FR" dirty="0">
                <a:latin typeface="Calibri Light" panose="020F0302020204030204" pitchFamily="34" charset="0"/>
                <a:cs typeface="Calibri Light" panose="020F0302020204030204" pitchFamily="34" charset="0"/>
              </a:rPr>
              <a:t>: En consommant localement la matière organique morte, les êtres vivants du sol recyclent cette matière en éléments minéraux, assurant la fertilité des sols.</a:t>
            </a:r>
          </a:p>
          <a:p>
            <a:pPr marL="0" indent="0">
              <a:buNone/>
            </a:pPr>
            <a:endParaRPr lang="fr-FR" dirty="0">
              <a:latin typeface="Calibri Light" panose="020F0302020204030204" pitchFamily="34" charset="0"/>
              <a:cs typeface="Calibri Light" panose="020F0302020204030204" pitchFamily="34" charset="0"/>
            </a:endParaRPr>
          </a:p>
          <a:p>
            <a:r>
              <a:rPr lang="fr-FR" b="1" dirty="0">
                <a:latin typeface="Calibri Light" panose="020F0302020204030204" pitchFamily="34" charset="0"/>
                <a:cs typeface="Calibri Light" panose="020F0302020204030204" pitchFamily="34" charset="0"/>
              </a:rPr>
              <a:t>Objectif de capacité </a:t>
            </a:r>
            <a:r>
              <a:rPr lang="fr-FR" dirty="0">
                <a:latin typeface="Calibri Light" panose="020F0302020204030204" pitchFamily="34" charset="0"/>
                <a:cs typeface="Calibri Light" panose="020F0302020204030204" pitchFamily="34" charset="0"/>
              </a:rPr>
              <a:t>: Expérimenter pour comprendre (à partir de la composition des engrais) l’importance des éléments minéraux du sol dans la production de biomasse. </a:t>
            </a:r>
          </a:p>
          <a:p>
            <a:endParaRPr lang="fr-FR" b="1" dirty="0">
              <a:latin typeface="Calibri Light" panose="020F0302020204030204" pitchFamily="34" charset="0"/>
              <a:cs typeface="Calibri Light" panose="020F0302020204030204" pitchFamily="34" charset="0"/>
            </a:endParaRPr>
          </a:p>
          <a:p>
            <a:r>
              <a:rPr lang="fr-FR" b="1" dirty="0">
                <a:latin typeface="Calibri Light" panose="020F0302020204030204" pitchFamily="34" charset="0"/>
                <a:cs typeface="Calibri Light" panose="020F0302020204030204" pitchFamily="34" charset="0"/>
              </a:rPr>
              <a:t>Objectif de compétence : </a:t>
            </a:r>
            <a:r>
              <a:rPr lang="fr-FR" dirty="0">
                <a:latin typeface="Calibri Light" panose="020F0302020204030204" pitchFamily="34" charset="0"/>
                <a:cs typeface="Calibri Light" panose="020F0302020204030204" pitchFamily="34" charset="0"/>
              </a:rPr>
              <a:t>Pratiquer des démarche scientifique</a:t>
            </a:r>
          </a:p>
          <a:p>
            <a:endParaRPr lang="fr-FR" dirty="0">
              <a:latin typeface="Calibri Light" panose="020F0302020204030204" pitchFamily="34" charset="0"/>
              <a:cs typeface="Calibri Light" panose="020F0302020204030204" pitchFamily="34" charset="0"/>
            </a:endParaRPr>
          </a:p>
          <a:p>
            <a:r>
              <a:rPr lang="fr-FR" b="1" dirty="0">
                <a:latin typeface="Calibri Light" panose="020F0302020204030204" pitchFamily="34" charset="0"/>
                <a:cs typeface="Calibri Light" panose="020F0302020204030204" pitchFamily="34" charset="0"/>
              </a:rPr>
              <a:t>Objectif d’attitude : </a:t>
            </a:r>
            <a:r>
              <a:rPr lang="fr-FR" dirty="0">
                <a:latin typeface="Calibri Light" panose="020F0302020204030204" pitchFamily="34" charset="0"/>
                <a:cs typeface="Calibri Light" panose="020F0302020204030204" pitchFamily="34" charset="0"/>
              </a:rPr>
              <a:t>Rigueur et sérieux (suivre le protocole + manipulation)</a:t>
            </a:r>
          </a:p>
          <a:p>
            <a:endParaRPr lang="fr-FR" b="1" dirty="0">
              <a:latin typeface="Calibri Light" panose="020F0302020204030204" pitchFamily="34" charset="0"/>
              <a:cs typeface="Calibri Light" panose="020F0302020204030204" pitchFamily="34" charset="0"/>
            </a:endParaRPr>
          </a:p>
          <a:p>
            <a:r>
              <a:rPr lang="fr-FR" b="1" dirty="0">
                <a:latin typeface="Calibri Light" panose="020F0302020204030204" pitchFamily="34" charset="0"/>
                <a:cs typeface="Calibri Light" panose="020F0302020204030204" pitchFamily="34" charset="0"/>
              </a:rPr>
              <a:t>Objectif de production : </a:t>
            </a:r>
            <a:r>
              <a:rPr lang="fr-FR" dirty="0">
                <a:latin typeface="Calibri Light" panose="020F0302020204030204" pitchFamily="34" charset="0"/>
                <a:cs typeface="Calibri Light" panose="020F0302020204030204" pitchFamily="34" charset="0"/>
              </a:rPr>
              <a:t>Présentation et interprétation des résultats, puis en tirer des conclusions.</a:t>
            </a:r>
            <a:endParaRPr lang="fr-FR"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1537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44488-C461-41F9-93E3-882CFA758AC0}"/>
              </a:ext>
            </a:extLst>
          </p:cNvPr>
          <p:cNvSpPr>
            <a:spLocks noGrp="1"/>
          </p:cNvSpPr>
          <p:nvPr>
            <p:ph type="title"/>
          </p:nvPr>
        </p:nvSpPr>
        <p:spPr/>
        <p:txBody>
          <a:bodyPr vert="horz" lIns="91440" tIns="45720" rIns="91440" bIns="45720" rtlCol="0">
            <a:normAutofit/>
          </a:bodyPr>
          <a:lstStyle/>
          <a:p>
            <a:r>
              <a:rPr lang="en-US" cap="all" dirty="0" err="1"/>
              <a:t>Accroche</a:t>
            </a:r>
            <a:endParaRPr lang="en-US" cap="all" dirty="0"/>
          </a:p>
        </p:txBody>
      </p:sp>
      <p:pic>
        <p:nvPicPr>
          <p:cNvPr id="1030" name="Picture 6" descr="Afficher l’image source">
            <a:extLst>
              <a:ext uri="{FF2B5EF4-FFF2-40B4-BE49-F238E27FC236}">
                <a16:creationId xmlns:a16="http://schemas.microsoft.com/office/drawing/2014/main" id="{88A9729E-5DA4-42AF-A55B-CD2E0CD4A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59" y="1820237"/>
            <a:ext cx="6215597" cy="35936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82E4F86-83EE-4A24-B2A0-C8CE41D08944}"/>
              </a:ext>
            </a:extLst>
          </p:cNvPr>
          <p:cNvSpPr txBox="1"/>
          <p:nvPr/>
        </p:nvSpPr>
        <p:spPr>
          <a:xfrm>
            <a:off x="7119746" y="1859872"/>
            <a:ext cx="4385569" cy="3416320"/>
          </a:xfrm>
          <a:prstGeom prst="rect">
            <a:avLst/>
          </a:prstGeom>
          <a:noFill/>
        </p:spPr>
        <p:txBody>
          <a:bodyPr wrap="square" rtlCol="0">
            <a:spAutoFit/>
          </a:bodyPr>
          <a:lstStyle/>
          <a:p>
            <a:r>
              <a:rPr lang="fr-FR" u="sng" dirty="0">
                <a:latin typeface="Calibri Light" panose="020F0302020204030204" pitchFamily="34" charset="0"/>
                <a:cs typeface="Calibri Light" panose="020F0302020204030204" pitchFamily="34" charset="0"/>
              </a:rPr>
              <a:t>Photo prise en France</a:t>
            </a:r>
          </a:p>
          <a:p>
            <a:endParaRPr lang="fr-FR" dirty="0">
              <a:latin typeface="Calibri Light" panose="020F0302020204030204" pitchFamily="34" charset="0"/>
              <a:cs typeface="Calibri Light" panose="020F0302020204030204" pitchFamily="34" charset="0"/>
            </a:endParaRPr>
          </a:p>
          <a:p>
            <a:r>
              <a:rPr lang="fr-FR" b="1" dirty="0">
                <a:latin typeface="Calibri Light" panose="020F0302020204030204" pitchFamily="34" charset="0"/>
                <a:cs typeface="Calibri Light" panose="020F0302020204030204" pitchFamily="34" charset="0"/>
              </a:rPr>
              <a:t>Les principaux besoins du Mais pour vivre</a:t>
            </a:r>
          </a:p>
          <a:p>
            <a:endParaRPr lang="fr-FR" dirty="0">
              <a:latin typeface="Calibri Light" panose="020F0302020204030204" pitchFamily="34" charset="0"/>
              <a:cs typeface="Calibri Light" panose="020F0302020204030204" pitchFamily="34" charset="0"/>
            </a:endParaRPr>
          </a:p>
          <a:p>
            <a:pPr algn="l"/>
            <a:r>
              <a:rPr lang="fr-FR" b="0" i="0" dirty="0">
                <a:solidFill>
                  <a:srgbClr val="111111"/>
                </a:solidFill>
                <a:effectLst/>
                <a:latin typeface="Calibri Light" panose="020F0302020204030204" pitchFamily="34" charset="0"/>
                <a:cs typeface="Calibri Light" panose="020F0302020204030204" pitchFamily="34" charset="0"/>
              </a:rPr>
              <a:t>1 – Fertilisation (A, F, S).</a:t>
            </a:r>
          </a:p>
          <a:p>
            <a:pPr algn="l"/>
            <a:r>
              <a:rPr lang="fr-FR" b="0" i="0" dirty="0">
                <a:solidFill>
                  <a:srgbClr val="111111"/>
                </a:solidFill>
                <a:effectLst/>
                <a:latin typeface="Calibri Light" panose="020F0302020204030204" pitchFamily="34" charset="0"/>
                <a:cs typeface="Calibri Light" panose="020F0302020204030204" pitchFamily="34" charset="0"/>
              </a:rPr>
              <a:t>2 – Eau régulière</a:t>
            </a:r>
          </a:p>
          <a:p>
            <a:pPr algn="l"/>
            <a:r>
              <a:rPr lang="fr-FR" b="0" i="0" dirty="0">
                <a:solidFill>
                  <a:srgbClr val="111111"/>
                </a:solidFill>
                <a:effectLst/>
                <a:latin typeface="Calibri Light" panose="020F0302020204030204" pitchFamily="34" charset="0"/>
                <a:cs typeface="Calibri Light" panose="020F0302020204030204" pitchFamily="34" charset="0"/>
              </a:rPr>
              <a:t>3 – Engrais </a:t>
            </a:r>
          </a:p>
          <a:p>
            <a:pPr algn="l"/>
            <a:endParaRPr lang="fr-FR" dirty="0">
              <a:solidFill>
                <a:srgbClr val="111111"/>
              </a:solidFill>
              <a:latin typeface="Calibri Light" panose="020F0302020204030204" pitchFamily="34" charset="0"/>
              <a:cs typeface="Calibri Light" panose="020F0302020204030204" pitchFamily="34" charset="0"/>
            </a:endParaRPr>
          </a:p>
          <a:p>
            <a:pPr algn="l"/>
            <a:r>
              <a:rPr lang="fr-FR" b="1" i="0" dirty="0">
                <a:solidFill>
                  <a:srgbClr val="111111"/>
                </a:solidFill>
                <a:effectLst/>
                <a:latin typeface="Calibri Light" panose="020F0302020204030204" pitchFamily="34" charset="0"/>
                <a:cs typeface="Calibri Light" panose="020F0302020204030204" pitchFamily="34" charset="0"/>
              </a:rPr>
              <a:t>Les principaux besoins d’une foret</a:t>
            </a:r>
          </a:p>
          <a:p>
            <a:pPr algn="l"/>
            <a:r>
              <a:rPr lang="fr-FR" b="0" i="0" dirty="0">
                <a:solidFill>
                  <a:srgbClr val="111111"/>
                </a:solidFill>
                <a:effectLst/>
                <a:latin typeface="Calibri Light" panose="020F0302020204030204" pitchFamily="34" charset="0"/>
                <a:cs typeface="Calibri Light" panose="020F0302020204030204" pitchFamily="34" charset="0"/>
              </a:rPr>
              <a:t>1- Eau </a:t>
            </a:r>
          </a:p>
          <a:p>
            <a:pPr algn="l"/>
            <a:r>
              <a:rPr lang="fr-FR" dirty="0">
                <a:solidFill>
                  <a:srgbClr val="111111"/>
                </a:solidFill>
                <a:latin typeface="Calibri Light" panose="020F0302020204030204" pitchFamily="34" charset="0"/>
                <a:cs typeface="Calibri Light" panose="020F0302020204030204" pitchFamily="34" charset="0"/>
              </a:rPr>
              <a:t>2- Eléments du sol</a:t>
            </a:r>
            <a:endParaRPr lang="fr-FR" b="0" i="0" dirty="0">
              <a:solidFill>
                <a:srgbClr val="111111"/>
              </a:solidFill>
              <a:effectLst/>
              <a:latin typeface="Calibri Light" panose="020F0302020204030204" pitchFamily="34" charset="0"/>
              <a:cs typeface="Calibri Light" panose="020F0302020204030204" pitchFamily="34" charset="0"/>
            </a:endParaRPr>
          </a:p>
          <a:p>
            <a:pPr algn="l"/>
            <a:endParaRPr lang="fr-FR" b="0" i="0" dirty="0">
              <a:solidFill>
                <a:srgbClr val="111111"/>
              </a:solidFill>
              <a:effectLst/>
              <a:latin typeface="Calibri Light" panose="020F0302020204030204" pitchFamily="34" charset="0"/>
              <a:cs typeface="Calibri Light" panose="020F0302020204030204" pitchFamily="34" charset="0"/>
            </a:endParaRPr>
          </a:p>
        </p:txBody>
      </p:sp>
      <p:sp>
        <p:nvSpPr>
          <p:cNvPr id="6" name="Accolade fermante 5">
            <a:extLst>
              <a:ext uri="{FF2B5EF4-FFF2-40B4-BE49-F238E27FC236}">
                <a16:creationId xmlns:a16="http://schemas.microsoft.com/office/drawing/2014/main" id="{37B94367-D33E-4BEC-A717-0A5E01F2273D}"/>
              </a:ext>
            </a:extLst>
          </p:cNvPr>
          <p:cNvSpPr/>
          <p:nvPr/>
        </p:nvSpPr>
        <p:spPr>
          <a:xfrm>
            <a:off x="9410799" y="2989442"/>
            <a:ext cx="240098" cy="84337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8" name="ZoneTexte 7">
            <a:extLst>
              <a:ext uri="{FF2B5EF4-FFF2-40B4-BE49-F238E27FC236}">
                <a16:creationId xmlns:a16="http://schemas.microsoft.com/office/drawing/2014/main" id="{A1E113FA-1B3F-4985-8EBA-84A877721BE4}"/>
              </a:ext>
            </a:extLst>
          </p:cNvPr>
          <p:cNvSpPr txBox="1"/>
          <p:nvPr/>
        </p:nvSpPr>
        <p:spPr>
          <a:xfrm>
            <a:off x="9650897" y="3226465"/>
            <a:ext cx="2201261" cy="369332"/>
          </a:xfrm>
          <a:prstGeom prst="rect">
            <a:avLst/>
          </a:prstGeom>
          <a:noFill/>
        </p:spPr>
        <p:txBody>
          <a:bodyPr wrap="square" rtlCol="0">
            <a:spAutoFit/>
          </a:bodyPr>
          <a:lstStyle/>
          <a:p>
            <a:r>
              <a:rPr lang="fr-FR" dirty="0">
                <a:latin typeface="Calibri Light" panose="020F0302020204030204" pitchFamily="34" charset="0"/>
                <a:cs typeface="Calibri Light" panose="020F0302020204030204" pitchFamily="34" charset="0"/>
              </a:rPr>
              <a:t>Fournis par l’Homme</a:t>
            </a:r>
          </a:p>
        </p:txBody>
      </p:sp>
      <p:sp>
        <p:nvSpPr>
          <p:cNvPr id="22" name="Accolade fermante 21">
            <a:extLst>
              <a:ext uri="{FF2B5EF4-FFF2-40B4-BE49-F238E27FC236}">
                <a16:creationId xmlns:a16="http://schemas.microsoft.com/office/drawing/2014/main" id="{26667C1D-3095-4E82-B856-FD9B67FB2017}"/>
              </a:ext>
            </a:extLst>
          </p:cNvPr>
          <p:cNvSpPr/>
          <p:nvPr/>
        </p:nvSpPr>
        <p:spPr>
          <a:xfrm>
            <a:off x="8922737" y="4436833"/>
            <a:ext cx="176474" cy="4865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3" name="ZoneTexte 22">
            <a:extLst>
              <a:ext uri="{FF2B5EF4-FFF2-40B4-BE49-F238E27FC236}">
                <a16:creationId xmlns:a16="http://schemas.microsoft.com/office/drawing/2014/main" id="{89103C2D-1A50-4F1C-9969-6582539EE2A8}"/>
              </a:ext>
            </a:extLst>
          </p:cNvPr>
          <p:cNvSpPr txBox="1"/>
          <p:nvPr/>
        </p:nvSpPr>
        <p:spPr>
          <a:xfrm>
            <a:off x="9099211" y="4483766"/>
            <a:ext cx="3209079" cy="369332"/>
          </a:xfrm>
          <a:prstGeom prst="rect">
            <a:avLst/>
          </a:prstGeom>
          <a:noFill/>
        </p:spPr>
        <p:txBody>
          <a:bodyPr wrap="square" rtlCol="0">
            <a:spAutoFit/>
          </a:bodyPr>
          <a:lstStyle/>
          <a:p>
            <a:r>
              <a:rPr lang="fr-FR" dirty="0">
                <a:latin typeface="Calibri Light" panose="020F0302020204030204" pitchFamily="34" charset="0"/>
                <a:cs typeface="Calibri Light" panose="020F0302020204030204" pitchFamily="34" charset="0"/>
              </a:rPr>
              <a:t>Pas d’intervention par l’Homme</a:t>
            </a:r>
          </a:p>
        </p:txBody>
      </p:sp>
      <p:sp>
        <p:nvSpPr>
          <p:cNvPr id="11" name="ZoneTexte 10">
            <a:extLst>
              <a:ext uri="{FF2B5EF4-FFF2-40B4-BE49-F238E27FC236}">
                <a16:creationId xmlns:a16="http://schemas.microsoft.com/office/drawing/2014/main" id="{1062CC8E-37DF-495A-B9B0-1DE61FDE3329}"/>
              </a:ext>
            </a:extLst>
          </p:cNvPr>
          <p:cNvSpPr txBox="1"/>
          <p:nvPr/>
        </p:nvSpPr>
        <p:spPr>
          <a:xfrm>
            <a:off x="832659" y="5823751"/>
            <a:ext cx="7973990" cy="369332"/>
          </a:xfrm>
          <a:prstGeom prst="rect">
            <a:avLst/>
          </a:prstGeom>
          <a:noFill/>
        </p:spPr>
        <p:txBody>
          <a:bodyPr wrap="square" rtlCol="0">
            <a:spAutoFit/>
          </a:bodyPr>
          <a:lstStyle/>
          <a:p>
            <a:r>
              <a:rPr lang="fr-FR" i="1" dirty="0">
                <a:solidFill>
                  <a:schemeClr val="bg1">
                    <a:lumMod val="65000"/>
                  </a:schemeClr>
                </a:solidFill>
                <a:latin typeface="Calibri Light" panose="020F0302020204030204" pitchFamily="34" charset="0"/>
                <a:cs typeface="Calibri Light" panose="020F0302020204030204" pitchFamily="34" charset="0"/>
              </a:rPr>
              <a:t>Discussion avec les élèves sur ce qu’ils comprennent de la situation</a:t>
            </a:r>
          </a:p>
        </p:txBody>
      </p:sp>
    </p:spTree>
    <p:extLst>
      <p:ext uri="{BB962C8B-B14F-4D97-AF65-F5344CB8AC3E}">
        <p14:creationId xmlns:p14="http://schemas.microsoft.com/office/powerpoint/2010/main" val="4180220310"/>
      </p:ext>
    </p:extLst>
  </p:cSld>
  <p:clrMapOvr>
    <a:masterClrMapping/>
  </p:clrMapOvr>
</p:sld>
</file>

<file path=ppt/theme/theme1.xml><?xml version="1.0" encoding="utf-8"?>
<a:theme xmlns:a="http://schemas.openxmlformats.org/drawingml/2006/main" name="Cadrag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TM10001105[[fn=Cadrage]]</Template>
  <TotalTime>371</TotalTime>
  <Words>1206</Words>
  <Application>Microsoft Office PowerPoint</Application>
  <PresentationFormat>Grand écran</PresentationFormat>
  <Paragraphs>112</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Franklin Gothic Book</vt:lpstr>
      <vt:lpstr>inherit</vt:lpstr>
      <vt:lpstr>Cadrage</vt:lpstr>
      <vt:lpstr>Présentation d’une séance d’enseignement</vt:lpstr>
      <vt:lpstr>Introduction</vt:lpstr>
      <vt:lpstr>Les objectifs de l’enseignement des sciences de la vie et de la Terre au lycée </vt:lpstr>
      <vt:lpstr>Place dans le BO</vt:lpstr>
      <vt:lpstr>Présentation PowerPoint</vt:lpstr>
      <vt:lpstr>Pré requis</vt:lpstr>
      <vt:lpstr>Plan</vt:lpstr>
      <vt:lpstr>Séance 1 : Rôle « fonctionnel » de la matière organique du sol </vt:lpstr>
      <vt:lpstr>Accroche</vt:lpstr>
      <vt:lpstr>Problématique :  </vt:lpstr>
      <vt:lpstr>Document d’aide</vt:lpstr>
      <vt:lpstr>Description de la manipulation</vt:lpstr>
      <vt:lpstr>Résultat attendu</vt:lpstr>
      <vt:lpstr>Bilan</vt:lpstr>
      <vt:lpstr>Document professionnel</vt:lpstr>
      <vt:lpstr>Objectifs atteint</vt:lpstr>
      <vt:lpstr>Elément de correction</vt:lpstr>
      <vt:lpstr>Schéma bilan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d’une séance d’enseignement</dc:title>
  <dc:creator>gwendoline lobjeois</dc:creator>
  <cp:lastModifiedBy>gwendoline lobjeois</cp:lastModifiedBy>
  <cp:revision>25</cp:revision>
  <dcterms:created xsi:type="dcterms:W3CDTF">2021-05-11T08:56:18Z</dcterms:created>
  <dcterms:modified xsi:type="dcterms:W3CDTF">2021-05-11T18:35:52Z</dcterms:modified>
</cp:coreProperties>
</file>