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77" r:id="rId4"/>
    <p:sldId id="257" r:id="rId5"/>
    <p:sldId id="264" r:id="rId6"/>
    <p:sldId id="263" r:id="rId7"/>
    <p:sldId id="262" r:id="rId8"/>
    <p:sldId id="265" r:id="rId9"/>
    <p:sldId id="260" r:id="rId10"/>
    <p:sldId id="266" r:id="rId11"/>
    <p:sldId id="267" r:id="rId12"/>
    <p:sldId id="261" r:id="rId13"/>
    <p:sldId id="259" r:id="rId14"/>
    <p:sldId id="258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2D86FD-8681-4390-B9F0-E4AE77A04A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Sujet 312 : Gestion d’une nappe phréatique</a:t>
            </a:r>
            <a:br>
              <a:rPr lang="fr-FR" sz="5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fr-FR" sz="5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Cycle 4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41915E-1E15-4881-9EB7-7E58E00C0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4279037"/>
            <a:ext cx="6831673" cy="763479"/>
          </a:xfrm>
        </p:spPr>
        <p:txBody>
          <a:bodyPr>
            <a:normAutofit fontScale="62500" lnSpcReduction="20000"/>
          </a:bodyPr>
          <a:lstStyle/>
          <a:p>
            <a:r>
              <a:rPr lang="fr-FR" dirty="0"/>
              <a:t>Gwendoline LOBJEOIS</a:t>
            </a:r>
          </a:p>
          <a:p>
            <a:endParaRPr lang="fr-FR" dirty="0"/>
          </a:p>
          <a:p>
            <a:r>
              <a:rPr lang="fr-FR" dirty="0"/>
              <a:t>Académie de Caen Normandie</a:t>
            </a:r>
          </a:p>
        </p:txBody>
      </p:sp>
    </p:spTree>
    <p:extLst>
      <p:ext uri="{BB962C8B-B14F-4D97-AF65-F5344CB8AC3E}">
        <p14:creationId xmlns:p14="http://schemas.microsoft.com/office/powerpoint/2010/main" val="1183319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0C8205-F71D-4B72-8126-A92EAAE4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Manipulation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061E56-68EB-4DC4-9D1D-E87188257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51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904F47-44DB-447F-B64E-480851F69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42874"/>
            <a:ext cx="9601200" cy="1485900"/>
          </a:xfrm>
        </p:spPr>
        <p:txBody>
          <a:bodyPr/>
          <a:lstStyle/>
          <a:p>
            <a:r>
              <a:rPr lang="fr-FR" dirty="0"/>
              <a:t>Résultat attendu</a:t>
            </a:r>
          </a:p>
        </p:txBody>
      </p:sp>
      <p:pic>
        <p:nvPicPr>
          <p:cNvPr id="9" name="Image 8" descr="Une image contenant terrain&#10;&#10;Description générée automatiquement">
            <a:extLst>
              <a:ext uri="{FF2B5EF4-FFF2-40B4-BE49-F238E27FC236}">
                <a16:creationId xmlns:a16="http://schemas.microsoft.com/office/drawing/2014/main" id="{A8FFB9F4-0B4F-4C1C-BE94-8E13E30F7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990599"/>
            <a:ext cx="4267199" cy="3200399"/>
          </a:xfrm>
          <a:prstGeom prst="rect">
            <a:avLst/>
          </a:prstGeom>
        </p:spPr>
      </p:pic>
      <p:pic>
        <p:nvPicPr>
          <p:cNvPr id="11" name="Image 10" descr="Une image contenant cratère, casserole&#10;&#10;Description générée automatiquement">
            <a:extLst>
              <a:ext uri="{FF2B5EF4-FFF2-40B4-BE49-F238E27FC236}">
                <a16:creationId xmlns:a16="http://schemas.microsoft.com/office/drawing/2014/main" id="{CE21D439-7D7C-4BDF-A632-D3365959F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453" y="990600"/>
            <a:ext cx="4267200" cy="32004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F89BA1C-DD02-49E1-99EE-730F8B651271}"/>
              </a:ext>
            </a:extLst>
          </p:cNvPr>
          <p:cNvSpPr txBox="1"/>
          <p:nvPr/>
        </p:nvSpPr>
        <p:spPr>
          <a:xfrm>
            <a:off x="6902453" y="4384459"/>
            <a:ext cx="48604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Photo et dessin d’observation d’un calcaire oolithique au microscope polarisant (x100)</a:t>
            </a:r>
          </a:p>
          <a:p>
            <a:endParaRPr lang="fr-FR" dirty="0"/>
          </a:p>
          <a:p>
            <a:r>
              <a:rPr lang="fr-FR" sz="1100" i="1" dirty="0">
                <a:solidFill>
                  <a:srgbClr val="7030A0"/>
                </a:solidFill>
              </a:rPr>
              <a:t>Cette photo ne montre pas les trous que les élèves doivent observer , à refaire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F269114-5FA6-4E0C-A856-6BE9B747ADB7}"/>
              </a:ext>
            </a:extLst>
          </p:cNvPr>
          <p:cNvSpPr txBox="1"/>
          <p:nvPr/>
        </p:nvSpPr>
        <p:spPr>
          <a:xfrm>
            <a:off x="1409700" y="4384459"/>
            <a:ext cx="4351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Photo et dessin d’observation d’un quartzite au microscope polarisant (x100)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7783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A1087F-6A28-47F6-A201-1AC68A06D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AA13E1-F3FE-4C6F-9B6E-F0DAC2952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22268"/>
            <a:ext cx="10187126" cy="4145132"/>
          </a:xfrm>
        </p:spPr>
        <p:txBody>
          <a:bodyPr/>
          <a:lstStyle/>
          <a:p>
            <a:pPr marL="0" indent="0" algn="just">
              <a:buNone/>
            </a:pPr>
            <a:r>
              <a:rPr lang="fr-F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Une nappe phréatique </a:t>
            </a:r>
            <a:r>
              <a:rPr lang="fr-F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correspond à de l’eau contenue dans les interstices ou les fractures ou fissures d’une roche du sous-sol, saturées par les eaux de pluie qui se sont infiltrées.</a:t>
            </a:r>
          </a:p>
          <a:p>
            <a:pPr marL="0" indent="0" algn="just">
              <a:buNone/>
            </a:pPr>
            <a:endParaRPr lang="fr-F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fr-F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La roche réservoir (ex: </a:t>
            </a:r>
            <a:r>
              <a:rPr lang="fr-F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calcaire oolithique</a:t>
            </a:r>
            <a:r>
              <a:rPr lang="fr-F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) est une formation géologique suffisamment poreuse et/ou fissurée (pour </a:t>
            </a:r>
            <a:r>
              <a:rPr lang="fr-F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stocker</a:t>
            </a:r>
            <a:r>
              <a:rPr lang="fr-F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de l’eau) et perméable (où l’eau circule librement), contenant de façon temporaire ou permanente de l’eau mobilisable.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9107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E0DC20-7068-4CE9-A1E5-613098B5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10178249" cy="1485900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II-  Gestion des nappes phréatiques</a:t>
            </a:r>
            <a:br>
              <a:rPr lang="fr-FR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fr-FR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2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Séance 2 : Temps d’écoulement des eaux dans les nappes phréatiques</a:t>
            </a:r>
            <a:endParaRPr lang="fr-FR" sz="36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FAA2C1-8F17-4F85-9134-8CDCE0796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Objectif de connaissance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: Comprendre et expliquer les choix en matière de gestion de ressources naturelles à différentes échelles.</a:t>
            </a:r>
          </a:p>
          <a:p>
            <a:pPr marL="0" indent="0">
              <a:buNone/>
            </a:pP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Compétences et capacités associées : 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Pratiquer des démarches scientifiques</a:t>
            </a:r>
          </a:p>
          <a:p>
            <a:pPr marL="0" indent="0">
              <a:buNone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Utiliser des instruments d’observation, de mesures et des techniques de préparation et de collecte.</a:t>
            </a:r>
          </a:p>
          <a:p>
            <a:pPr marL="0" indent="0">
              <a:buNone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Interpréter des résultats et en tirer des conclusions.</a:t>
            </a:r>
          </a:p>
          <a:p>
            <a:pPr marL="0" indent="0">
              <a:buNone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4485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2C3BAA-FCB8-4F01-8EEF-D0E5097DD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Accroche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1DC33D-2BD1-40CF-B843-83C12504F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06858"/>
            <a:ext cx="9601200" cy="4260542"/>
          </a:xfrm>
        </p:spPr>
        <p:txBody>
          <a:bodyPr/>
          <a:lstStyle/>
          <a:p>
            <a:pPr marL="0" indent="0">
              <a:buNone/>
            </a:pPr>
            <a:r>
              <a:rPr lang="fr-FR" sz="2400" u="sng" dirty="0"/>
              <a:t>Que savez-vous sur les eaux souterraines 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Partir des représentations initiales des élèves (</a:t>
            </a:r>
            <a:r>
              <a:rPr lang="fr-FR" dirty="0" err="1"/>
              <a:t>cf</a:t>
            </a:r>
            <a:r>
              <a:rPr lang="fr-FR" dirty="0"/>
              <a:t> : document professionnel)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Points importants sur ces représentations :</a:t>
            </a:r>
          </a:p>
          <a:p>
            <a:pPr marL="0" indent="0">
              <a:buNone/>
            </a:pPr>
            <a:r>
              <a:rPr lang="fr-FR" dirty="0"/>
              <a:t> - puits et disponibilité de l’eau</a:t>
            </a:r>
          </a:p>
          <a:p>
            <a:pPr>
              <a:buFontTx/>
              <a:buChar char="-"/>
            </a:pPr>
            <a:r>
              <a:rPr lang="fr-FR" dirty="0"/>
              <a:t>Grotte, caverne, ancienne rivière souterraines</a:t>
            </a:r>
          </a:p>
          <a:p>
            <a:pPr>
              <a:buFontTx/>
              <a:buChar char="-"/>
            </a:pPr>
            <a:r>
              <a:rPr lang="fr-FR" dirty="0"/>
              <a:t>Mer sous terre </a:t>
            </a:r>
            <a:r>
              <a:rPr lang="fr-FR" dirty="0">
                <a:sym typeface="Wingdings" panose="05000000000000000000" pitchFamily="2" charset="2"/>
              </a:rPr>
              <a:t> RI erronée !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7097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17B7F0-685D-42CE-8B7E-0DA1E7C75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Problématique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05918A-2729-4FAB-BEC9-60B293F2A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Pourquoi les nappes phréatiques se vident-elles ?</a:t>
            </a:r>
          </a:p>
          <a:p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Hypothèses</a:t>
            </a:r>
          </a:p>
          <a:p>
            <a:pPr marL="0" indent="0">
              <a:buNone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« les Hommes ont tous utilisé »</a:t>
            </a:r>
          </a:p>
          <a:p>
            <a:pPr marL="0" indent="0">
              <a:buNone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« ça c’est asséché parce qu’il n’y avait </a:t>
            </a:r>
            <a:r>
              <a:rPr lang="fr-FR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plus d’apport en eaux 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2387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2335B8-0A0F-4844-AA4B-3FF075ABE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Consigne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7B3ECF-A17C-4C22-B13B-C04BAB40D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Rédiger un texte expliquant pourquoi les nappes phréatiques peuvent s’épuiser.</a:t>
            </a: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Tu présentera les résultats de ton expérience dans le tableau suivant:</a:t>
            </a: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E0A4841A-3785-437B-A05F-4590D7747A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208620"/>
              </p:ext>
            </p:extLst>
          </p:nvPr>
        </p:nvGraphicFramePr>
        <p:xfrm>
          <a:off x="1371600" y="3429000"/>
          <a:ext cx="9810813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6835">
                  <a:extLst>
                    <a:ext uri="{9D8B030D-6E8A-4147-A177-3AD203B41FA5}">
                      <a16:colId xmlns:a16="http://schemas.microsoft.com/office/drawing/2014/main" val="3552532645"/>
                    </a:ext>
                  </a:extLst>
                </a:gridCol>
                <a:gridCol w="3622090">
                  <a:extLst>
                    <a:ext uri="{9D8B030D-6E8A-4147-A177-3AD203B41FA5}">
                      <a16:colId xmlns:a16="http://schemas.microsoft.com/office/drawing/2014/main" val="3513269150"/>
                    </a:ext>
                  </a:extLst>
                </a:gridCol>
                <a:gridCol w="3781888">
                  <a:extLst>
                    <a:ext uri="{9D8B030D-6E8A-4147-A177-3AD203B41FA5}">
                      <a16:colId xmlns:a16="http://schemas.microsoft.com/office/drawing/2014/main" val="2098964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Sable hétérogène (grossier et fin)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Sable homogène avec des éléments de taille moyenne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28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Temps d’écoulement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284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818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6633C7-6524-4979-A397-848E1D129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Matériels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48183C-3B1E-4770-AC4A-F193BA3DE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 sables de granulométrie différentes	</a:t>
            </a:r>
          </a:p>
          <a:p>
            <a:r>
              <a:rPr lang="fr-FR" dirty="0"/>
              <a:t>2 potences</a:t>
            </a:r>
          </a:p>
          <a:p>
            <a:r>
              <a:rPr lang="fr-FR" dirty="0"/>
              <a:t>2 burettes</a:t>
            </a:r>
          </a:p>
          <a:p>
            <a:r>
              <a:rPr lang="fr-FR" dirty="0"/>
              <a:t>1 chronomètre</a:t>
            </a:r>
          </a:p>
          <a:p>
            <a:r>
              <a:rPr lang="fr-FR" dirty="0"/>
              <a:t>1 bécher</a:t>
            </a:r>
          </a:p>
          <a:p>
            <a:r>
              <a:rPr lang="fr-FR" dirty="0"/>
              <a:t>2 éprouvettes graduées</a:t>
            </a:r>
          </a:p>
          <a:p>
            <a:r>
              <a:rPr lang="fr-FR" dirty="0"/>
              <a:t>2 entonnoirs avec filtres</a:t>
            </a:r>
          </a:p>
        </p:txBody>
      </p:sp>
    </p:spTree>
    <p:extLst>
      <p:ext uri="{BB962C8B-B14F-4D97-AF65-F5344CB8AC3E}">
        <p14:creationId xmlns:p14="http://schemas.microsoft.com/office/powerpoint/2010/main" val="3636478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1BA44-5442-4292-A777-84BC2A18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Manipulation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DF1366-F75B-4072-9220-C7A63B1C2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452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810EF2-22D1-4B1D-A8FC-F44DFC292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 attendu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850F845-3F4B-4E17-8481-E45150FFF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3524156"/>
            <a:ext cx="9601200" cy="110508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8F1D4F1-2847-4DE8-9FA8-E260A5E631CB}"/>
              </a:ext>
            </a:extLst>
          </p:cNvPr>
          <p:cNvSpPr txBox="1"/>
          <p:nvPr/>
        </p:nvSpPr>
        <p:spPr>
          <a:xfrm>
            <a:off x="1371600" y="2423604"/>
            <a:ext cx="10036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Avec du sable hétérogène, l’eau prend plus de temps à s’infiltrer qu’avec un sable homogène avec des éléments de taille moyenne. Cela signifie que si on utilise trop l’eau dans la nappe avant que l’eau s’infiltre, elle va s’épuiser.</a:t>
            </a:r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34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86C22F-2F6F-498A-80AD-61CCBC62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7BB8340-EA1D-4596-B954-07E9292BD1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7708" b="14375"/>
          <a:stretch/>
        </p:blipFill>
        <p:spPr>
          <a:xfrm>
            <a:off x="1295400" y="1818211"/>
            <a:ext cx="3507090" cy="46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88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FAF6EE-8F03-4694-B696-DA4CFE96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23FA62-1D1D-427B-9E7B-E3A90B780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fonction du type de roche l’eau peut pénétrer ou traverser pour remplir la nappe phréatique. </a:t>
            </a:r>
          </a:p>
          <a:p>
            <a:pPr lvl="1"/>
            <a:r>
              <a:rPr lang="fr-FR" dirty="0"/>
              <a:t>L’eau peut selon le type de roche, </a:t>
            </a:r>
            <a:r>
              <a:rPr lang="fr-FR" b="1" dirty="0"/>
              <a:t>pénétrer</a:t>
            </a:r>
            <a:r>
              <a:rPr lang="fr-FR" dirty="0"/>
              <a:t> : c’est la </a:t>
            </a:r>
            <a:r>
              <a:rPr lang="fr-FR" b="1" dirty="0"/>
              <a:t>porosité</a:t>
            </a:r>
            <a:r>
              <a:rPr lang="fr-FR" dirty="0"/>
              <a:t> de la roche. </a:t>
            </a:r>
          </a:p>
          <a:p>
            <a:pPr lvl="1"/>
            <a:r>
              <a:rPr lang="fr-FR" dirty="0"/>
              <a:t>L’eau peut aussi </a:t>
            </a:r>
            <a:r>
              <a:rPr lang="fr-FR" b="1" dirty="0"/>
              <a:t>traverser</a:t>
            </a:r>
            <a:r>
              <a:rPr lang="fr-FR" dirty="0"/>
              <a:t> complétement la roche : c’est la </a:t>
            </a:r>
            <a:r>
              <a:rPr lang="fr-FR" b="1" dirty="0"/>
              <a:t>perméabilité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Ainsi, si l’Homme exploite d’une manière démesuré l’eau présente dans ces nappes, elles s’épuiseront avant qu’elles puisent ce remplir.</a:t>
            </a:r>
          </a:p>
        </p:txBody>
      </p:sp>
    </p:spTree>
    <p:extLst>
      <p:ext uri="{BB962C8B-B14F-4D97-AF65-F5344CB8AC3E}">
        <p14:creationId xmlns:p14="http://schemas.microsoft.com/office/powerpoint/2010/main" val="2865053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2BA94-81CD-42DD-AB15-F71BFFFC3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Schéma bilan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6B18DE-58C9-439B-AD07-A10AEA237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Cf tableau</a:t>
            </a:r>
          </a:p>
        </p:txBody>
      </p:sp>
    </p:spTree>
    <p:extLst>
      <p:ext uri="{BB962C8B-B14F-4D97-AF65-F5344CB8AC3E}">
        <p14:creationId xmlns:p14="http://schemas.microsoft.com/office/powerpoint/2010/main" val="3227414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06341F-E1EC-4A3C-89BD-67B4D0CF5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pour votre attention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49E6F1-EE44-4601-905E-38C1E0060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632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0BA8F3-079C-47E2-90E6-786928C6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Schéma bilan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E0BA3AA-C6D0-42B9-87F9-8BF884223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1" t="6996" r="21250" b="14643"/>
          <a:stretch/>
        </p:blipFill>
        <p:spPr>
          <a:xfrm>
            <a:off x="1371600" y="2066045"/>
            <a:ext cx="8791575" cy="441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4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AF9B20-64D1-4557-A207-608DC0B2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 scientifique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BF3EAD-5D4F-4BDF-A497-0C58CF4FE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286000"/>
            <a:ext cx="10009573" cy="3581400"/>
          </a:xfrm>
        </p:spPr>
        <p:txBody>
          <a:bodyPr/>
          <a:lstStyle/>
          <a:p>
            <a:r>
              <a:rPr lang="fr-FR" dirty="0"/>
              <a:t>Les eaux souterraines (infiltration des eaux météoritiques </a:t>
            </a:r>
            <a:r>
              <a:rPr lang="fr-FR" dirty="0">
                <a:sym typeface="Wingdings" panose="05000000000000000000" pitchFamily="2" charset="2"/>
              </a:rPr>
              <a:t> Hydrogéologie : enjeux ?</a:t>
            </a:r>
            <a:r>
              <a:rPr lang="fr-FR" dirty="0"/>
              <a:t>)</a:t>
            </a:r>
          </a:p>
          <a:p>
            <a:r>
              <a:rPr lang="fr-FR" dirty="0"/>
              <a:t>Eaux juvénile (eaux thermales…)</a:t>
            </a:r>
          </a:p>
          <a:p>
            <a:r>
              <a:rPr lang="fr-FR" dirty="0"/>
              <a:t>Circulation ( altération et géomorphologie)</a:t>
            </a:r>
          </a:p>
          <a:p>
            <a:endParaRPr lang="fr-FR" dirty="0"/>
          </a:p>
          <a:p>
            <a:r>
              <a:rPr lang="fr-FR" dirty="0"/>
              <a:t>Il y a 2 types de structures </a:t>
            </a:r>
          </a:p>
          <a:p>
            <a:pPr lvl="1"/>
            <a:r>
              <a:rPr lang="fr-FR" dirty="0"/>
              <a:t>aquifère : poreux; fissure </a:t>
            </a:r>
          </a:p>
          <a:p>
            <a:pPr lvl="1"/>
            <a:r>
              <a:rPr lang="fr-FR" dirty="0"/>
              <a:t>Nappe : libre, captive, suspendue, alluviale</a:t>
            </a:r>
          </a:p>
        </p:txBody>
      </p:sp>
    </p:spTree>
    <p:extLst>
      <p:ext uri="{BB962C8B-B14F-4D97-AF65-F5344CB8AC3E}">
        <p14:creationId xmlns:p14="http://schemas.microsoft.com/office/powerpoint/2010/main" val="3454260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0F49A3-FD51-40DC-B84C-F7DAA39C8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50794"/>
            <a:ext cx="9601200" cy="1485900"/>
          </a:xfrm>
        </p:spPr>
        <p:txBody>
          <a:bodyPr/>
          <a:lstStyle/>
          <a:p>
            <a:r>
              <a:rPr lang="fr-FR" dirty="0"/>
              <a:t>Place dans le BO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890690-72F3-4E8C-8E54-B02E2274F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12170"/>
            <a:ext cx="10417946" cy="5126485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Thème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: La planète Terre, l’environnement et l’action humaine</a:t>
            </a:r>
          </a:p>
          <a:p>
            <a:pPr algn="just"/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Partie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: Exploitation de quelques ressources naturelles</a:t>
            </a:r>
          </a:p>
          <a:p>
            <a:pPr algn="just"/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Chapitre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: Gestion d’une nappe phréatique</a:t>
            </a:r>
          </a:p>
          <a:p>
            <a:pPr marL="0" indent="0" algn="just">
              <a:buNone/>
            </a:pPr>
            <a:r>
              <a:rPr lang="fr-FR" sz="3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Prérequis</a:t>
            </a:r>
          </a:p>
          <a:p>
            <a:pPr marL="0" indent="0" algn="just">
              <a:buNone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Il a appris à relier les besoins de l’être humain, l’exploitation des ressources naturelles et les  impacts à prévoir et gérer notamment à partir de l’exploitation de quelques exemples (eau, pétrole, charbon, minerais, biodiversité, bois, sols, roches, etc.).</a:t>
            </a:r>
          </a:p>
          <a:p>
            <a:pPr marL="0" indent="0" algn="just">
              <a:buNone/>
            </a:pPr>
            <a:r>
              <a:rPr lang="fr-FR" sz="3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Connaissance et compétences associées </a:t>
            </a:r>
            <a:r>
              <a:rPr lang="fr-FR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pPr marL="0" indent="0" algn="just">
              <a:buNone/>
            </a:pPr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Caractériser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quelques-uns des principaux </a:t>
            </a:r>
            <a:r>
              <a:rPr lang="fr-FR" b="1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enjeux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de l’exploitation d’une ressource naturelle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par l’être humain, en lien avec quelques grandes questions de société. </a:t>
            </a:r>
          </a:p>
          <a:p>
            <a:pPr marL="0" indent="0" algn="just">
              <a:buNone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- L’exploitation de quelques ressources naturelles par l’être humain (</a:t>
            </a:r>
            <a:r>
              <a:rPr lang="fr-FR" b="1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eau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, sol, pétrole, charbon, bois, ressources minérales, ressources halieutiques…) pour ses besoins en nourriture et ses activités quotidiennes. </a:t>
            </a:r>
          </a:p>
          <a:p>
            <a:pPr marL="0" indent="0" algn="just">
              <a:buNone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Expliquer les choix en matière de </a:t>
            </a:r>
            <a:r>
              <a:rPr lang="fr-FR" b="1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gestion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de ressources naturelles à différentes échelles. </a:t>
            </a:r>
          </a:p>
        </p:txBody>
      </p:sp>
    </p:spTree>
    <p:extLst>
      <p:ext uri="{BB962C8B-B14F-4D97-AF65-F5344CB8AC3E}">
        <p14:creationId xmlns:p14="http://schemas.microsoft.com/office/powerpoint/2010/main" val="280928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090747-8E41-48ED-83CD-0F96FF7A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fr-FR" sz="4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I- Roches caractéristiques des milieux phréatiques</a:t>
            </a:r>
            <a:b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40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Séance 1 : Stockage d’eau dans les roches</a:t>
            </a:r>
            <a:endParaRPr lang="fr-FR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80086A-9736-4149-9C18-8E68437DE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667740"/>
            <a:ext cx="9601200" cy="3581400"/>
          </a:xfrm>
        </p:spPr>
        <p:txBody>
          <a:bodyPr/>
          <a:lstStyle/>
          <a:p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Objectif de connaissance 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: Une nappe phréatique correspond à de l’eau contenue dans les interstices ou les fractures ou fissures d’une roche du sous-sol, saturées par les eaux de pluie qui se sont infiltrées.</a:t>
            </a:r>
          </a:p>
          <a:p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Compétences et capacités associées :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Pratiquer des démarches scientifiques</a:t>
            </a:r>
          </a:p>
          <a:p>
            <a:pPr marL="0" indent="0">
              <a:buNone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- Formuler une question ou un problème scientifique.</a:t>
            </a:r>
          </a:p>
          <a:p>
            <a:pPr marL="0" indent="0">
              <a:buNone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- Proposer une ou des hypothèses pour résoudre un problème ou répondre à une question.</a:t>
            </a:r>
          </a:p>
          <a:p>
            <a:pPr marL="0" indent="0">
              <a:buNone/>
            </a:pPr>
            <a:r>
              <a:rPr lang="fr-FR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Pratiquer des langages </a:t>
            </a:r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présenter les résultats sous forme de dessin d’observation</a:t>
            </a:r>
          </a:p>
          <a:p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Objectif de production : 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dessin d’observation</a:t>
            </a:r>
          </a:p>
        </p:txBody>
      </p:sp>
    </p:spTree>
    <p:extLst>
      <p:ext uri="{BB962C8B-B14F-4D97-AF65-F5344CB8AC3E}">
        <p14:creationId xmlns:p14="http://schemas.microsoft.com/office/powerpoint/2010/main" val="3353815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E798D8-E214-469B-AFD2-F6094167D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Accroche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D52E81-C795-4700-97C4-E2912C5F8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10258148" cy="3695700"/>
          </a:xfrm>
        </p:spPr>
        <p:txBody>
          <a:bodyPr/>
          <a:lstStyle/>
          <a:p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Observation macroscopique d’un calcaire oolithique et d’un quartzite </a:t>
            </a:r>
          </a:p>
          <a:p>
            <a:pPr marL="0" indent="0">
              <a:buNone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Expliquez-moi ce que vous voyez.</a:t>
            </a:r>
          </a:p>
          <a:p>
            <a:pPr marL="0" indent="0">
              <a:buNone/>
            </a:pP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Puis j’ajoute une information supplémentaire, en disant que l’une provient d’un milieu phréatique.</a:t>
            </a:r>
          </a:p>
          <a:p>
            <a:pPr marL="0" indent="0">
              <a:buNone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Explication de ce qu’ils savent sur les milieux phréatiques : « c’est un endroit où il y a de l’eau »</a:t>
            </a:r>
          </a:p>
          <a:p>
            <a:pPr marL="0" indent="0">
              <a:buNone/>
            </a:pP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Mettre une goutte d’eau sur chaque roche et observer, puis explication par les élèves </a:t>
            </a:r>
          </a:p>
        </p:txBody>
      </p:sp>
    </p:spTree>
    <p:extLst>
      <p:ext uri="{BB962C8B-B14F-4D97-AF65-F5344CB8AC3E}">
        <p14:creationId xmlns:p14="http://schemas.microsoft.com/office/powerpoint/2010/main" val="417370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545500-C684-416D-BD21-F75B5AE8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Problématique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A18383-60AF-4135-BBC7-D1C7A508B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Quelles sont les caractéristiques des roches des milieux phréatiques ?</a:t>
            </a:r>
          </a:p>
          <a:p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Hypothèses</a:t>
            </a:r>
            <a:endParaRPr lang="fr-F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«  elles ont plein de trous pour retenir l’eau »</a:t>
            </a:r>
          </a:p>
          <a:p>
            <a:pPr marL="0" indent="0">
              <a:buNone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« elles ont des éléments qui retiennent l’eau comme des aimants »</a:t>
            </a:r>
          </a:p>
        </p:txBody>
      </p:sp>
    </p:spTree>
    <p:extLst>
      <p:ext uri="{BB962C8B-B14F-4D97-AF65-F5344CB8AC3E}">
        <p14:creationId xmlns:p14="http://schemas.microsoft.com/office/powerpoint/2010/main" val="746596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457886-0D17-4FF3-91B6-4C92FBC2B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Consigne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779D45-1C10-4F04-AFC3-2D66E76E4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88850"/>
            <a:ext cx="9601200" cy="4549805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Réaliser un </a:t>
            </a:r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dessin d’observation 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permettant de mettre en évidence les caractéristiques d’une roche typique d’un milieu phréatique, en comparaison avec une roche non typique.</a:t>
            </a:r>
          </a:p>
          <a:p>
            <a:pPr marL="0" indent="0">
              <a:buNone/>
            </a:pP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fr-F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Matériels </a:t>
            </a:r>
          </a:p>
          <a:p>
            <a:pPr marL="0" indent="0">
              <a:buNone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Lame mince d’un calcaire oolithique et d’une quartzite</a:t>
            </a:r>
          </a:p>
          <a:p>
            <a:pPr marL="0" indent="0">
              <a:buNone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Microscope polarisant</a:t>
            </a:r>
          </a:p>
          <a:p>
            <a:pPr marL="0" indent="0">
              <a:buNone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Logiciel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mesurim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et sa fiche technique </a:t>
            </a:r>
            <a:r>
              <a:rPr lang="fr-FR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( ils ont déjà utilisé ce logiciel dans une séance précédente)</a:t>
            </a:r>
          </a:p>
          <a:p>
            <a:pPr marL="0" indent="0">
              <a:buNone/>
            </a:pPr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ocument</a:t>
            </a:r>
          </a:p>
          <a:p>
            <a:pPr marL="0" indent="0">
              <a:buNone/>
            </a:pP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Fiche d’aide pour identifier les éléments sur les lame mince</a:t>
            </a:r>
          </a:p>
          <a:p>
            <a:pPr marL="0" indent="0">
              <a:buNone/>
            </a:pP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76047"/>
      </p:ext>
    </p:extLst>
  </p:cSld>
  <p:clrMapOvr>
    <a:masterClrMapping/>
  </p:clrMapOvr>
</p:sld>
</file>

<file path=ppt/theme/theme1.xml><?xml version="1.0" encoding="utf-8"?>
<a:theme xmlns:a="http://schemas.openxmlformats.org/drawingml/2006/main" name="Cadrag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TM10001105[[fn=Cadrage]]</Template>
  <TotalTime>242</TotalTime>
  <Words>950</Words>
  <Application>Microsoft Office PowerPoint</Application>
  <PresentationFormat>Grand écran</PresentationFormat>
  <Paragraphs>112</Paragraphs>
  <Slides>22</Slides>
  <Notes>0</Notes>
  <HiddenSlides>2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Calibri Light</vt:lpstr>
      <vt:lpstr>Franklin Gothic Book</vt:lpstr>
      <vt:lpstr>Cadrage</vt:lpstr>
      <vt:lpstr>Sujet 312 : Gestion d’une nappe phréatique  Cycle 4</vt:lpstr>
      <vt:lpstr>plan</vt:lpstr>
      <vt:lpstr>Schéma bilan</vt:lpstr>
      <vt:lpstr>Point scientifique</vt:lpstr>
      <vt:lpstr>Place dans le BO </vt:lpstr>
      <vt:lpstr>I- Roches caractéristiques des milieux phréatiques  Séance 1 : Stockage d’eau dans les roches</vt:lpstr>
      <vt:lpstr>Accroche</vt:lpstr>
      <vt:lpstr>Problématique</vt:lpstr>
      <vt:lpstr>Consigne</vt:lpstr>
      <vt:lpstr>Manipulation</vt:lpstr>
      <vt:lpstr>Résultat attendu</vt:lpstr>
      <vt:lpstr>Bilan</vt:lpstr>
      <vt:lpstr>II-  Gestion des nappes phréatiques  Séance 2 : Temps d’écoulement des eaux dans les nappes phréatiques</vt:lpstr>
      <vt:lpstr>Accroche</vt:lpstr>
      <vt:lpstr>Problématique</vt:lpstr>
      <vt:lpstr>Consigne</vt:lpstr>
      <vt:lpstr>Matériels</vt:lpstr>
      <vt:lpstr>Manipulation</vt:lpstr>
      <vt:lpstr>Résultat attendu</vt:lpstr>
      <vt:lpstr>Bilan</vt:lpstr>
      <vt:lpstr>Schéma bilan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Sujet 312 : Gestion d’une nappe phréatique</dc:title>
  <dc:creator>gwendoline lobjeois</dc:creator>
  <cp:lastModifiedBy>gwendoline lobjeois</cp:lastModifiedBy>
  <cp:revision>15</cp:revision>
  <dcterms:created xsi:type="dcterms:W3CDTF">2021-06-02T09:00:42Z</dcterms:created>
  <dcterms:modified xsi:type="dcterms:W3CDTF">2021-06-03T06:23:12Z</dcterms:modified>
</cp:coreProperties>
</file>